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4"/>
  </p:sldMasterIdLst>
  <p:notesMasterIdLst>
    <p:notesMasterId r:id="rId110"/>
  </p:notesMasterIdLst>
  <p:handoutMasterIdLst>
    <p:handoutMasterId r:id="rId111"/>
  </p:handoutMasterIdLst>
  <p:sldIdLst>
    <p:sldId id="467" r:id="rId5"/>
    <p:sldId id="533" r:id="rId6"/>
    <p:sldId id="499" r:id="rId7"/>
    <p:sldId id="500" r:id="rId8"/>
    <p:sldId id="501" r:id="rId9"/>
    <p:sldId id="492" r:id="rId10"/>
    <p:sldId id="502" r:id="rId11"/>
    <p:sldId id="503" r:id="rId12"/>
    <p:sldId id="555" r:id="rId13"/>
    <p:sldId id="556" r:id="rId14"/>
    <p:sldId id="504" r:id="rId15"/>
    <p:sldId id="549" r:id="rId16"/>
    <p:sldId id="550" r:id="rId17"/>
    <p:sldId id="551" r:id="rId18"/>
    <p:sldId id="552" r:id="rId19"/>
    <p:sldId id="553" r:id="rId20"/>
    <p:sldId id="554" r:id="rId21"/>
    <p:sldId id="505" r:id="rId22"/>
    <p:sldId id="506" r:id="rId23"/>
    <p:sldId id="507" r:id="rId24"/>
    <p:sldId id="508" r:id="rId25"/>
    <p:sldId id="509" r:id="rId26"/>
    <p:sldId id="510" r:id="rId27"/>
    <p:sldId id="511" r:id="rId28"/>
    <p:sldId id="458" r:id="rId29"/>
    <p:sldId id="382" r:id="rId30"/>
    <p:sldId id="513" r:id="rId31"/>
    <p:sldId id="383" r:id="rId32"/>
    <p:sldId id="532" r:id="rId33"/>
    <p:sldId id="325" r:id="rId34"/>
    <p:sldId id="326" r:id="rId35"/>
    <p:sldId id="539" r:id="rId36"/>
    <p:sldId id="540" r:id="rId37"/>
    <p:sldId id="541" r:id="rId38"/>
    <p:sldId id="542" r:id="rId39"/>
    <p:sldId id="543" r:id="rId40"/>
    <p:sldId id="544" r:id="rId41"/>
    <p:sldId id="545" r:id="rId42"/>
    <p:sldId id="546" r:id="rId43"/>
    <p:sldId id="548" r:id="rId44"/>
    <p:sldId id="537" r:id="rId45"/>
    <p:sldId id="514" r:id="rId46"/>
    <p:sldId id="515" r:id="rId47"/>
    <p:sldId id="516" r:id="rId48"/>
    <p:sldId id="518" r:id="rId49"/>
    <p:sldId id="517" r:id="rId50"/>
    <p:sldId id="525" r:id="rId51"/>
    <p:sldId id="528" r:id="rId52"/>
    <p:sldId id="526" r:id="rId53"/>
    <p:sldId id="527" r:id="rId54"/>
    <p:sldId id="519" r:id="rId55"/>
    <p:sldId id="529" r:id="rId56"/>
    <p:sldId id="530" r:id="rId57"/>
    <p:sldId id="520" r:id="rId58"/>
    <p:sldId id="531" r:id="rId59"/>
    <p:sldId id="521" r:id="rId60"/>
    <p:sldId id="522" r:id="rId61"/>
    <p:sldId id="523" r:id="rId62"/>
    <p:sldId id="524" r:id="rId63"/>
    <p:sldId id="538" r:id="rId64"/>
    <p:sldId id="333" r:id="rId65"/>
    <p:sldId id="334" r:id="rId66"/>
    <p:sldId id="471" r:id="rId67"/>
    <p:sldId id="473" r:id="rId68"/>
    <p:sldId id="401" r:id="rId69"/>
    <p:sldId id="474" r:id="rId70"/>
    <p:sldId id="402" r:id="rId71"/>
    <p:sldId id="475" r:id="rId72"/>
    <p:sldId id="403" r:id="rId73"/>
    <p:sldId id="557" r:id="rId74"/>
    <p:sldId id="445" r:id="rId75"/>
    <p:sldId id="558" r:id="rId76"/>
    <p:sldId id="432" r:id="rId77"/>
    <p:sldId id="433" r:id="rId78"/>
    <p:sldId id="559" r:id="rId79"/>
    <p:sldId id="411" r:id="rId80"/>
    <p:sldId id="412" r:id="rId81"/>
    <p:sldId id="413" r:id="rId82"/>
    <p:sldId id="414" r:id="rId83"/>
    <p:sldId id="446" r:id="rId84"/>
    <p:sldId id="483" r:id="rId85"/>
    <p:sldId id="449" r:id="rId86"/>
    <p:sldId id="560" r:id="rId87"/>
    <p:sldId id="450" r:id="rId88"/>
    <p:sldId id="452" r:id="rId89"/>
    <p:sldId id="416" r:id="rId90"/>
    <p:sldId id="477" r:id="rId91"/>
    <p:sldId id="478" r:id="rId92"/>
    <p:sldId id="484" r:id="rId93"/>
    <p:sldId id="480" r:id="rId94"/>
    <p:sldId id="417" r:id="rId95"/>
    <p:sldId id="418" r:id="rId96"/>
    <p:sldId id="420" r:id="rId97"/>
    <p:sldId id="421" r:id="rId98"/>
    <p:sldId id="422" r:id="rId99"/>
    <p:sldId id="423" r:id="rId100"/>
    <p:sldId id="424" r:id="rId101"/>
    <p:sldId id="425" r:id="rId102"/>
    <p:sldId id="426" r:id="rId103"/>
    <p:sldId id="447" r:id="rId104"/>
    <p:sldId id="427" r:id="rId105"/>
    <p:sldId id="437" r:id="rId106"/>
    <p:sldId id="438" r:id="rId107"/>
    <p:sldId id="485" r:id="rId108"/>
    <p:sldId id="486" r:id="rId10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19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33CCFF"/>
    <a:srgbClr val="002C78"/>
    <a:srgbClr val="21438F"/>
    <a:srgbClr val="275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172" autoAdjust="0"/>
    <p:restoredTop sz="95545" autoAdjust="0"/>
  </p:normalViewPr>
  <p:slideViewPr>
    <p:cSldViewPr>
      <p:cViewPr>
        <p:scale>
          <a:sx n="100" d="100"/>
          <a:sy n="100" d="100"/>
        </p:scale>
        <p:origin x="2128" y="168"/>
      </p:cViewPr>
      <p:guideLst>
        <p:guide orient="horz" pos="4269"/>
        <p:guide pos="340"/>
        <p:guide pos="1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78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97.xml"/><Relationship Id="rId102" Type="http://schemas.openxmlformats.org/officeDocument/2006/relationships/slide" Target="slides/slide98.xml"/><Relationship Id="rId103" Type="http://schemas.openxmlformats.org/officeDocument/2006/relationships/slide" Target="slides/slide99.xml"/><Relationship Id="rId104" Type="http://schemas.openxmlformats.org/officeDocument/2006/relationships/slide" Target="slides/slide100.xml"/><Relationship Id="rId105" Type="http://schemas.openxmlformats.org/officeDocument/2006/relationships/slide" Target="slides/slide101.xml"/><Relationship Id="rId106" Type="http://schemas.openxmlformats.org/officeDocument/2006/relationships/slide" Target="slides/slide102.xml"/><Relationship Id="rId107" Type="http://schemas.openxmlformats.org/officeDocument/2006/relationships/slide" Target="slides/slide103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8" Type="http://schemas.openxmlformats.org/officeDocument/2006/relationships/slide" Target="slides/slide104.xml"/><Relationship Id="rId109" Type="http://schemas.openxmlformats.org/officeDocument/2006/relationships/slide" Target="slides/slide10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slide" Target="slides/slide74.xml"/><Relationship Id="rId79" Type="http://schemas.openxmlformats.org/officeDocument/2006/relationships/slide" Target="slides/slide75.xml"/><Relationship Id="rId110" Type="http://schemas.openxmlformats.org/officeDocument/2006/relationships/notesMaster" Target="notesMasters/notesMaster1.xml"/><Relationship Id="rId90" Type="http://schemas.openxmlformats.org/officeDocument/2006/relationships/slide" Target="slides/slide86.xml"/><Relationship Id="rId91" Type="http://schemas.openxmlformats.org/officeDocument/2006/relationships/slide" Target="slides/slide87.xml"/><Relationship Id="rId92" Type="http://schemas.openxmlformats.org/officeDocument/2006/relationships/slide" Target="slides/slide88.xml"/><Relationship Id="rId93" Type="http://schemas.openxmlformats.org/officeDocument/2006/relationships/slide" Target="slides/slide89.xml"/><Relationship Id="rId94" Type="http://schemas.openxmlformats.org/officeDocument/2006/relationships/slide" Target="slides/slide90.xml"/><Relationship Id="rId95" Type="http://schemas.openxmlformats.org/officeDocument/2006/relationships/slide" Target="slides/slide91.xml"/><Relationship Id="rId96" Type="http://schemas.openxmlformats.org/officeDocument/2006/relationships/slide" Target="slides/slide92.xml"/><Relationship Id="rId97" Type="http://schemas.openxmlformats.org/officeDocument/2006/relationships/slide" Target="slides/slide93.xml"/><Relationship Id="rId98" Type="http://schemas.openxmlformats.org/officeDocument/2006/relationships/slide" Target="slides/slide94.xml"/><Relationship Id="rId99" Type="http://schemas.openxmlformats.org/officeDocument/2006/relationships/slide" Target="slides/slide95.xml"/><Relationship Id="rId111" Type="http://schemas.openxmlformats.org/officeDocument/2006/relationships/handoutMaster" Target="handoutMasters/handoutMaster1.xml"/><Relationship Id="rId112" Type="http://schemas.openxmlformats.org/officeDocument/2006/relationships/presProps" Target="presProps.xml"/><Relationship Id="rId113" Type="http://schemas.openxmlformats.org/officeDocument/2006/relationships/viewProps" Target="viewProps.xml"/><Relationship Id="rId114" Type="http://schemas.openxmlformats.org/officeDocument/2006/relationships/theme" Target="theme/theme1.xml"/><Relationship Id="rId115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100" Type="http://schemas.openxmlformats.org/officeDocument/2006/relationships/slide" Target="slides/slide96.xml"/><Relationship Id="rId80" Type="http://schemas.openxmlformats.org/officeDocument/2006/relationships/slide" Target="slides/slide76.xml"/><Relationship Id="rId81" Type="http://schemas.openxmlformats.org/officeDocument/2006/relationships/slide" Target="slides/slide77.xml"/><Relationship Id="rId82" Type="http://schemas.openxmlformats.org/officeDocument/2006/relationships/slide" Target="slides/slide78.xml"/><Relationship Id="rId83" Type="http://schemas.openxmlformats.org/officeDocument/2006/relationships/slide" Target="slides/slide79.xml"/><Relationship Id="rId84" Type="http://schemas.openxmlformats.org/officeDocument/2006/relationships/slide" Target="slides/slide80.xml"/><Relationship Id="rId85" Type="http://schemas.openxmlformats.org/officeDocument/2006/relationships/slide" Target="slides/slide81.xml"/><Relationship Id="rId86" Type="http://schemas.openxmlformats.org/officeDocument/2006/relationships/slide" Target="slides/slide82.xml"/><Relationship Id="rId87" Type="http://schemas.openxmlformats.org/officeDocument/2006/relationships/slide" Target="slides/slide83.xml"/><Relationship Id="rId88" Type="http://schemas.openxmlformats.org/officeDocument/2006/relationships/slide" Target="slides/slide84.xml"/><Relationship Id="rId89" Type="http://schemas.openxmlformats.org/officeDocument/2006/relationships/slide" Target="slides/slide8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EF7E5-6FBA-C248-80C5-56723AC41B34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B19A2-EACE-4A42-A200-A01265CCD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48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5B674B-12CC-451C-AB26-4534792A9C31}" type="datetimeFigureOut">
              <a:rPr lang="en-US"/>
              <a:pPr>
                <a:defRPr/>
              </a:pPr>
              <a:t>12/19/17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72A5AAF-689B-46C5-AEA8-B5E4FB60F7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842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Relationship Id="rId3" Type="http://schemas.openxmlformats.org/officeDocument/2006/relationships/hyperlink" Target="http://en.wikipedia.org/wiki/Rope_(data_structure)" TargetMode="Externa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Relationship Id="rId3" Type="http://schemas.openxmlformats.org/officeDocument/2006/relationships/hyperlink" Target="http://en.wikipedia.org/wiki/Rope_(data_structure)" TargetMode="Externa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Relationship Id="rId3" Type="http://schemas.openxmlformats.org/officeDocument/2006/relationships/hyperlink" Target="http://www.regular-expressions.inf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Модуль</a:t>
            </a:r>
            <a:r>
              <a:rPr lang="ru-RU" baseline="0"/>
              <a:t>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CD87D-C1CF-4466-9601-59552356DE1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3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389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96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46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habrahabr.ru</a:t>
            </a:r>
            <a:r>
              <a:rPr lang="en-US" dirty="0" smtClean="0"/>
              <a:t>/post/172689/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07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452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http://www.regular-expressions.info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99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81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2" y="445347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9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3" y="735997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3203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297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 dirty="0" err="1"/>
              <a:t>Drag</a:t>
            </a:r>
            <a:r>
              <a:rPr lang="ru-RU" dirty="0"/>
              <a:t> </a:t>
            </a:r>
            <a:r>
              <a:rPr lang="ru-RU" dirty="0" err="1"/>
              <a:t>picture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placeholder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icon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7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2" y="735995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281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309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110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1651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103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0999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59861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0130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88" r:id="rId8"/>
    <p:sldLayoutId id="2147483689" r:id="rId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ultrapico.com/expresso.htm" TargetMode="Externa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31824" y="2413934"/>
            <a:ext cx="7673975" cy="1152623"/>
          </a:xfrm>
        </p:spPr>
        <p:txBody>
          <a:bodyPr/>
          <a:lstStyle/>
          <a:p>
            <a:r>
              <a:rPr lang="en-US" sz="4400" dirty="0" smtClean="0"/>
              <a:t>BASIC CODING IN C</a:t>
            </a:r>
            <a:r>
              <a:rPr lang="ru-RU" sz="4400" dirty="0" smtClean="0"/>
              <a:t># 7.0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60400" y="4636785"/>
            <a:ext cx="6817226" cy="392415"/>
          </a:xfrm>
        </p:spPr>
        <p:txBody>
          <a:bodyPr/>
          <a:lstStyle/>
          <a:p>
            <a:r>
              <a:rPr lang="en-US" sz="2100" dirty="0"/>
              <a:t>.NET &amp; JS </a:t>
            </a:r>
            <a:r>
              <a:rPr lang="en-US" sz="2100" dirty="0" smtClean="0"/>
              <a:t>Lab</a:t>
            </a:r>
            <a:r>
              <a:rPr lang="ru-RU" sz="2100" dirty="0"/>
              <a:t>.</a:t>
            </a:r>
            <a:r>
              <a:rPr lang="en-US" sz="2100" dirty="0" smtClean="0"/>
              <a:t> 2017</a:t>
            </a:r>
            <a:endParaRPr lang="en-US" sz="21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0399" y="5076828"/>
            <a:ext cx="3649662" cy="279797"/>
          </a:xfrm>
        </p:spPr>
        <p:txBody>
          <a:bodyPr>
            <a:noAutofit/>
          </a:bodyPr>
          <a:lstStyle/>
          <a:p>
            <a:r>
              <a:rPr lang="en-US" sz="2100" b="1" dirty="0" smtClean="0">
                <a:solidFill>
                  <a:schemeClr val="bg1"/>
                </a:solidFill>
              </a:rPr>
              <a:t>Anzhelika Kravchuk</a:t>
            </a:r>
            <a:endParaRPr lang="en-US" sz="2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91305" y="990600"/>
            <a:ext cx="8597900" cy="4912806"/>
            <a:chOff x="317500" y="781844"/>
            <a:chExt cx="8597900" cy="4912806"/>
          </a:xfrm>
        </p:grpSpPr>
        <p:sp>
          <p:nvSpPr>
            <p:cNvPr id="4" name="Flowchart: Document 4"/>
            <p:cNvSpPr/>
            <p:nvPr/>
          </p:nvSpPr>
          <p:spPr>
            <a:xfrm>
              <a:off x="317500" y="781844"/>
              <a:ext cx="8597900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Person p1 = new Person(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Bart De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Smet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, 34);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99485" y="2197922"/>
              <a:ext cx="6335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p1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995085" y="183286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1828800" y="2128588"/>
              <a:ext cx="1295400" cy="508000"/>
              <a:chOff x="4767915" y="1888073"/>
              <a:chExt cx="1295400" cy="5080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" name="Straight Connector 14"/>
            <p:cNvCxnSpPr>
              <a:stCxn id="11" idx="0"/>
              <a:endCxn id="13" idx="1"/>
            </p:cNvCxnSpPr>
            <p:nvPr/>
          </p:nvCxnSpPr>
          <p:spPr>
            <a:xfrm flipV="1">
              <a:off x="2476500" y="2069942"/>
              <a:ext cx="1518585" cy="58646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4544827" y="3637250"/>
              <a:ext cx="1981200" cy="2057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893142" y="4034253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5459227" y="4203580"/>
              <a:ext cx="152400" cy="1761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893141" y="4933074"/>
              <a:ext cx="1295401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34</a:t>
              </a: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2547285" y="2429297"/>
              <a:ext cx="2069165" cy="176904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4641374" y="3637250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_name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571999" y="4508399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_age</a:t>
              </a: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6781800" y="3023770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7" name="Straight Connector 36"/>
            <p:cNvCxnSpPr>
              <a:stCxn id="26" idx="0"/>
              <a:endCxn id="36" idx="1"/>
            </p:cNvCxnSpPr>
            <p:nvPr/>
          </p:nvCxnSpPr>
          <p:spPr>
            <a:xfrm flipV="1">
              <a:off x="5540842" y="3260843"/>
              <a:ext cx="1240958" cy="77341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818128" y="3729333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42" name="Straight Connector 41"/>
            <p:cNvCxnSpPr>
              <a:stCxn id="29" idx="0"/>
              <a:endCxn id="40" idx="1"/>
            </p:cNvCxnSpPr>
            <p:nvPr/>
          </p:nvCxnSpPr>
          <p:spPr>
            <a:xfrm flipV="1">
              <a:off x="5540842" y="3966406"/>
              <a:ext cx="1277286" cy="966668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27" idx="6"/>
              <a:endCxn id="52" idx="0"/>
            </p:cNvCxnSpPr>
            <p:nvPr/>
          </p:nvCxnSpPr>
          <p:spPr>
            <a:xfrm>
              <a:off x="5611627" y="4291676"/>
              <a:ext cx="2289594" cy="686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6887041" y="4977842"/>
              <a:ext cx="2028359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"Bart De </a:t>
              </a:r>
              <a:r>
                <a:rPr lang="en-US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Smet</a:t>
              </a:r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</a:p>
          </p:txBody>
        </p:sp>
        <p:sp>
          <p:nvSpPr>
            <p:cNvPr id="59" name="Flowchart: Document 4"/>
            <p:cNvSpPr/>
            <p:nvPr/>
          </p:nvSpPr>
          <p:spPr>
            <a:xfrm>
              <a:off x="317500" y="2878577"/>
              <a:ext cx="2495074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Person p2 =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080411" y="4357942"/>
              <a:ext cx="6623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p2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2044798" y="366884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1809726" y="4288608"/>
              <a:ext cx="1295400" cy="508000"/>
              <a:chOff x="4767915" y="1888073"/>
              <a:chExt cx="1295400" cy="508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5" name="Straight Connector 64"/>
            <p:cNvCxnSpPr>
              <a:stCxn id="63" idx="0"/>
              <a:endCxn id="61" idx="2"/>
            </p:cNvCxnSpPr>
            <p:nvPr/>
          </p:nvCxnSpPr>
          <p:spPr>
            <a:xfrm flipV="1">
              <a:off x="2457426" y="4142995"/>
              <a:ext cx="501772" cy="14561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64" idx="6"/>
            </p:cNvCxnSpPr>
            <p:nvPr/>
          </p:nvCxnSpPr>
          <p:spPr>
            <a:xfrm flipV="1">
              <a:off x="2528211" y="4285281"/>
              <a:ext cx="2088239" cy="26075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Переменные </a:t>
            </a:r>
            <a:r>
              <a:rPr lang="ru-RU" dirty="0"/>
              <a:t>ссылочного и значимого </a:t>
            </a:r>
            <a:r>
              <a:rPr lang="ru-RU" dirty="0" smtClean="0"/>
              <a:t>типов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1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</a:t>
            </a:r>
            <a:r>
              <a:rPr lang="en-US" dirty="0"/>
              <a:t> выражения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190500" y="826711"/>
            <a:ext cx="8763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Редактор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  <a:hlinkClick r:id="rId2"/>
              </a:rPr>
              <a:t>Expresso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подходит в качестве учебного пособия для начинающего пользователя регулярных выражений, а также является полнофункциональной средой разработки для опытного программиста или веб-дизайнер с обширными знаниями о регулярных выражений</a:t>
            </a:r>
          </a:p>
        </p:txBody>
      </p:sp>
    </p:spTree>
    <p:extLst>
      <p:ext uri="{BB962C8B-B14F-4D97-AF65-F5344CB8AC3E}">
        <p14:creationId xmlns:p14="http://schemas.microsoft.com/office/powerpoint/2010/main" val="96711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8600" y="689580"/>
            <a:ext cx="2133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9388"/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Класс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Regex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IsMatch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Match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Matches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Replace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Split</a:t>
            </a:r>
          </a:p>
        </p:txBody>
      </p:sp>
      <p:sp>
        <p:nvSpPr>
          <p:cNvPr id="4" name="Rectangle 3"/>
          <p:cNvSpPr/>
          <p:nvPr/>
        </p:nvSpPr>
        <p:spPr>
          <a:xfrm>
            <a:off x="228600" y="2369995"/>
            <a:ext cx="8686800" cy="3921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Regex r = new Regex("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собака",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RegexOptions.IgnoreCase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lvl="0">
              <a:lnSpc>
                <a:spcPct val="120000"/>
              </a:lnSpc>
            </a:pP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text1 = "Кот в доме, собака в конуре.";</a:t>
            </a:r>
          </a:p>
          <a:p>
            <a:pPr lvl="0">
              <a:lnSpc>
                <a:spcPct val="120000"/>
              </a:lnSpc>
            </a:pP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text2 = "Котик в доме, собачка в конуре.";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r.IsMatch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(text1)); //True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r.IsMatch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(text2)); //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False</a:t>
            </a:r>
          </a:p>
          <a:p>
            <a:pPr lvl="0">
              <a:lnSpc>
                <a:spcPct val="120000"/>
              </a:lnSpc>
            </a:pP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>
              <a:lnSpc>
                <a:spcPct val="120000"/>
              </a:lnSpc>
            </a:pP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Regex r = </a:t>
            </a:r>
            <a:r>
              <a:rPr lang="nn-NO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Regex(@"\d{2,3}(-\d\d){2}");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text1 = "tel:123-45-67";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text2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tel:no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text3 = "tel:12-34-56";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r.IsMatch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(text1));//True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r.IsMatch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(text2));//False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r.IsMatch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(text3));//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True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22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sp>
        <p:nvSpPr>
          <p:cNvPr id="2" name="Rectangle 1"/>
          <p:cNvSpPr/>
          <p:nvPr/>
        </p:nvSpPr>
        <p:spPr>
          <a:xfrm>
            <a:off x="226951" y="685800"/>
            <a:ext cx="1982849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9388"/>
            <a:r>
              <a:rPr lang="en-US" sz="1600" b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Класс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Success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Length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Index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NextMatch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6951" y="2362200"/>
            <a:ext cx="8459849" cy="33301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nn-NO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Regex </a:t>
            </a: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 = </a:t>
            </a:r>
            <a:r>
              <a:rPr lang="nn-NO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Regex(@"[-+]?\d+");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Match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(text);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sum = 0;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while 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teg.Success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lvl="0"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("{0} ",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teg.Value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lvl="0"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sum +=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int.Parse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teg.ToString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());</a:t>
            </a:r>
          </a:p>
          <a:p>
            <a:pPr lvl="0"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teg.NextMatch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lvl="0"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("\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nsum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={0}", sum);</a:t>
            </a:r>
          </a:p>
        </p:txBody>
      </p:sp>
    </p:spTree>
    <p:extLst>
      <p:ext uri="{BB962C8B-B14F-4D97-AF65-F5344CB8AC3E}">
        <p14:creationId xmlns:p14="http://schemas.microsoft.com/office/powerpoint/2010/main" val="348110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6953" y="762000"/>
            <a:ext cx="8701206" cy="1034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just"/>
            <a:r>
              <a:rPr lang="ru-RU" b="1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 </a:t>
            </a:r>
            <a:r>
              <a:rPr lang="ru-RU" b="1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MatchCollection</a:t>
            </a:r>
            <a:endParaRPr lang="ru-RU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63500" algn="just">
              <a:lnSpc>
                <a:spcPct val="120000"/>
              </a:lnSpc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Метод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Matches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класса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Regex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возвращает объект класса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MatchCollection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– коллекцию только для чтения всех фрагментов заданной строки, совпавших с шаблоном</a:t>
            </a:r>
          </a:p>
        </p:txBody>
      </p:sp>
      <p:sp>
        <p:nvSpPr>
          <p:cNvPr id="4" name="Rectangle 3"/>
          <p:cNvSpPr/>
          <p:nvPr/>
        </p:nvSpPr>
        <p:spPr>
          <a:xfrm>
            <a:off x="226953" y="2209800"/>
            <a:ext cx="8701206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Regex r = </a:t>
            </a:r>
            <a:r>
              <a:rPr lang="nn-NO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Regex(@"[-+]?\d+");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pPr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MatchCollection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r.Matches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(text);</a:t>
            </a:r>
          </a:p>
          <a:p>
            <a:pPr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sum = 0;</a:t>
            </a:r>
          </a:p>
          <a:p>
            <a:pPr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(Match temp in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sum +=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int.Parse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temp.ToString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());</a:t>
            </a:r>
          </a:p>
          <a:p>
            <a:pPr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("\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nsum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={0}", sum);</a:t>
            </a:r>
          </a:p>
        </p:txBody>
      </p:sp>
    </p:spTree>
    <p:extLst>
      <p:ext uri="{BB962C8B-B14F-4D97-AF65-F5344CB8AC3E}">
        <p14:creationId xmlns:p14="http://schemas.microsoft.com/office/powerpoint/2010/main" val="126345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4080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6808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Понятие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переменной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26953" y="952408"/>
            <a:ext cx="8726606" cy="3156716"/>
            <a:chOff x="226953" y="952408"/>
            <a:chExt cx="8726606" cy="3156716"/>
          </a:xfrm>
        </p:grpSpPr>
        <p:sp>
          <p:nvSpPr>
            <p:cNvPr id="3" name="Rectangle 2"/>
            <p:cNvSpPr/>
            <p:nvPr/>
          </p:nvSpPr>
          <p:spPr>
            <a:xfrm>
              <a:off x="226953" y="952408"/>
              <a:ext cx="872660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Переменная представляет именованное место в памяти для хранения порции данных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43365" y="1524507"/>
              <a:ext cx="3141245" cy="3416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just" defTabSz="889000">
                <a:lnSpc>
                  <a:spcPct val="90000"/>
                </a:lnSpc>
                <a:spcAft>
                  <a:spcPct val="35000"/>
                </a:spcAft>
              </a:pPr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Переменная характеризуется: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41530" y="2036249"/>
              <a:ext cx="3155416" cy="20728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lvl="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Имя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Name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Адрес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Address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Тип данных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Data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type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Значение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Value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Область видимости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Scope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Время жизни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Lifetime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842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914400"/>
            <a:ext cx="8458200" cy="351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может содержать только буквы, цифры и символы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подчеркивания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должен начинаться с буквы или символа подчеркивания</a:t>
            </a: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не должен быть одним из ключевых слов, которые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резервирует для собственного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использования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 объявлении переменной для ее хранения должно быть зарезервировано место в памяти, размер которого определяется типом, поэтому при объявлении переменной необходимо указать тип хранимых данных</a:t>
            </a: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81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44990" y="1066800"/>
            <a:ext cx="8854020" cy="4650614"/>
            <a:chOff x="144990" y="807044"/>
            <a:chExt cx="8854020" cy="4650614"/>
          </a:xfrm>
        </p:grpSpPr>
        <p:grpSp>
          <p:nvGrpSpPr>
            <p:cNvPr id="3" name="Group 2"/>
            <p:cNvGrpSpPr/>
            <p:nvPr/>
          </p:nvGrpSpPr>
          <p:grpSpPr>
            <a:xfrm>
              <a:off x="144990" y="990600"/>
              <a:ext cx="8854020" cy="4467058"/>
              <a:chOff x="0" y="943142"/>
              <a:chExt cx="8854020" cy="4467058"/>
            </a:xfrm>
          </p:grpSpPr>
          <p:sp>
            <p:nvSpPr>
              <p:cNvPr id="10" name="Rounded Rectangle 9"/>
              <p:cNvSpPr/>
              <p:nvPr/>
            </p:nvSpPr>
            <p:spPr>
              <a:xfrm>
                <a:off x="5029200" y="4495800"/>
                <a:ext cx="3824820" cy="914400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Тип выражения при присваивании должен соответствовать типу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переменной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11" name="Flowchart: Document 10"/>
              <p:cNvSpPr/>
              <p:nvPr/>
            </p:nvSpPr>
            <p:spPr>
              <a:xfrm>
                <a:off x="0" y="4495800"/>
                <a:ext cx="3887848" cy="914400"/>
              </a:xfrm>
              <a:prstGeom prst="flowChartDocument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179388"/>
                <a:r>
                  <a:rPr lang="ru-RU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 </a:t>
                </a:r>
                <a:r>
                  <a:rPr lang="ru-RU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numberOfEmployees</a:t>
                </a:r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;</a:t>
                </a:r>
              </a:p>
              <a:p>
                <a:pPr marL="179388"/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ru-RU" sz="1600" dirty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numberOfEmployees = "Hello";</a:t>
                </a: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5010443" y="2727028"/>
                <a:ext cx="3812347" cy="1095935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При объявлении переменной, пока ей не присвоено значение, она содержит случайное значение</a:t>
                </a: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5029200" y="943142"/>
                <a:ext cx="3810002" cy="14773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ru-RU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После объявления переменной можно присвоить значение для его дальнейшего использования в приложении с помощью оператора присваивания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 flipH="1">
                <a:off x="3200400" y="2249108"/>
                <a:ext cx="3732629" cy="78992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>
                <a:stCxn id="10" idx="1"/>
              </p:cNvCxnSpPr>
              <p:nvPr/>
            </p:nvCxnSpPr>
            <p:spPr>
              <a:xfrm flipH="1">
                <a:off x="3267222" y="4953000"/>
                <a:ext cx="1761978" cy="12726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Rectangle 11"/>
            <p:cNvSpPr/>
            <p:nvPr/>
          </p:nvSpPr>
          <p:spPr>
            <a:xfrm>
              <a:off x="3412212" y="949863"/>
              <a:ext cx="16095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Camel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2133600" y="1135006"/>
              <a:ext cx="1278612" cy="47095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144990" y="1579596"/>
              <a:ext cx="518901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variableName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or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variableName1, variableName2;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variableName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value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13305" y="807044"/>
              <a:ext cx="16095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Pascal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>
              <a:off x="1087149" y="1167821"/>
              <a:ext cx="165462" cy="45539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29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Объявление </a:t>
            </a:r>
            <a:r>
              <a:rPr lang="ru-RU" dirty="0"/>
              <a:t>и присваивание переменных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6951" y="914400"/>
            <a:ext cx="8726607" cy="4800600"/>
            <a:chOff x="226951" y="914400"/>
            <a:chExt cx="8726607" cy="4800600"/>
          </a:xfrm>
        </p:grpSpPr>
        <p:sp>
          <p:nvSpPr>
            <p:cNvPr id="5" name="Rounded Rectangle 4"/>
            <p:cNvSpPr/>
            <p:nvPr/>
          </p:nvSpPr>
          <p:spPr>
            <a:xfrm>
              <a:off x="226951" y="914400"/>
              <a:ext cx="8726607" cy="6858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При объявлении переменных вместо указания явного типа данных можно использовать ключевое слово </a:t>
              </a:r>
              <a:r>
                <a:rPr lang="ru-RU" dirty="0" err="1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var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(</a:t>
              </a:r>
              <a:r>
                <a:rPr lang="ru-RU" i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неявная статическая типизация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971800" y="1905000"/>
              <a:ext cx="5981758" cy="10668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Неявную типизацию можно использовать для любых типов, включая массивы, обобщенные типы и пользовательские специальные типы</a:t>
              </a:r>
            </a:p>
          </p:txBody>
        </p:sp>
        <p:sp>
          <p:nvSpPr>
            <p:cNvPr id="7" name="Flowchart: Document 6"/>
            <p:cNvSpPr/>
            <p:nvPr/>
          </p:nvSpPr>
          <p:spPr>
            <a:xfrm>
              <a:off x="226951" y="2102825"/>
              <a:ext cx="2287648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 price = 20;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26951" y="3341372"/>
              <a:ext cx="3162357" cy="1383028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Неявная типизация применима только для локальных переменных в контексте какого-то метода или свойства</a:t>
              </a:r>
            </a:p>
          </p:txBody>
        </p:sp>
        <p:sp>
          <p:nvSpPr>
            <p:cNvPr id="11" name="Flowchart: Document 10"/>
            <p:cNvSpPr/>
            <p:nvPr/>
          </p:nvSpPr>
          <p:spPr>
            <a:xfrm>
              <a:off x="3921131" y="3276600"/>
              <a:ext cx="5029200" cy="24384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class ThisWillNeverCompile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private </a:t>
              </a:r>
              <a:r>
                <a:rPr lang="ru-RU" sz="1600" dirty="0" err="1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someI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nt = 10;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public 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MyMethod(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x, 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y) { }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>
              <a:off x="685800" y="1600200"/>
              <a:ext cx="2703509" cy="6858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endCxn id="11" idx="1"/>
            </p:cNvCxnSpPr>
            <p:nvPr/>
          </p:nvCxnSpPr>
          <p:spPr>
            <a:xfrm flipV="1">
              <a:off x="1981200" y="4495800"/>
              <a:ext cx="1939931" cy="762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815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26951" y="914400"/>
            <a:ext cx="8726607" cy="4876800"/>
            <a:chOff x="226951" y="914400"/>
            <a:chExt cx="8726607" cy="4876800"/>
          </a:xfrm>
        </p:grpSpPr>
        <p:sp>
          <p:nvSpPr>
            <p:cNvPr id="5" name="Rounded Rectangle 4"/>
            <p:cNvSpPr/>
            <p:nvPr/>
          </p:nvSpPr>
          <p:spPr>
            <a:xfrm>
              <a:off x="226951" y="914400"/>
              <a:ext cx="8726607" cy="11430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Неявно типизированную локальную переменную можно возвращать вызывающему методу, при условии, что возвращаемый тип этого метода совпадает с типом, лежащим в основе определенных с помощью var данных</a:t>
              </a:r>
            </a:p>
          </p:txBody>
        </p:sp>
        <p:sp>
          <p:nvSpPr>
            <p:cNvPr id="6" name="Flowchart: Document 5"/>
            <p:cNvSpPr/>
            <p:nvPr/>
          </p:nvSpPr>
          <p:spPr>
            <a:xfrm>
              <a:off x="226951" y="2362200"/>
              <a:ext cx="4116449" cy="16764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static int GetAnIntValue()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var retVal = 9;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return retVal;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572000" y="4191000"/>
              <a:ext cx="4381558" cy="16002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Локальным переменным, объявленным с помощью ключевого слова var, не допускается присваивать в качестве начального значения null</a:t>
              </a:r>
            </a:p>
          </p:txBody>
        </p:sp>
        <p:sp>
          <p:nvSpPr>
            <p:cNvPr id="10" name="Flowchart: Document 9"/>
            <p:cNvSpPr/>
            <p:nvPr/>
          </p:nvSpPr>
          <p:spPr>
            <a:xfrm>
              <a:off x="226951" y="4648200"/>
              <a:ext cx="3067158" cy="990600"/>
            </a:xfrm>
            <a:prstGeom prst="flowChartDocumen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 err="1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some</a:t>
              </a:r>
              <a:r>
                <a:rPr lang="ru-RU" sz="1600" dirty="0" err="1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Obj</a:t>
              </a:r>
              <a:r>
                <a: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 = null;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</a:p>
          </p:txBody>
        </p:sp>
        <p:cxnSp>
          <p:nvCxnSpPr>
            <p:cNvPr id="8" name="Straight Arrow Connector 7"/>
            <p:cNvCxnSpPr>
              <a:stCxn id="5" idx="2"/>
            </p:cNvCxnSpPr>
            <p:nvPr/>
          </p:nvCxnSpPr>
          <p:spPr>
            <a:xfrm flipH="1">
              <a:off x="2590801" y="2057400"/>
              <a:ext cx="1999454" cy="11430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743200" y="4876800"/>
              <a:ext cx="1600200" cy="152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768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Область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видимости переменной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48127" y="914400"/>
            <a:ext cx="8247745" cy="5156167"/>
            <a:chOff x="362855" y="918062"/>
            <a:chExt cx="8247745" cy="5156167"/>
          </a:xfrm>
        </p:grpSpPr>
        <p:sp>
          <p:nvSpPr>
            <p:cNvPr id="13" name="Flowchart: Document 12"/>
            <p:cNvSpPr/>
            <p:nvPr/>
          </p:nvSpPr>
          <p:spPr>
            <a:xfrm>
              <a:off x="362855" y="918062"/>
              <a:ext cx="3733801" cy="11811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(length &gt; 10)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int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area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length * length;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sp>
          <p:nvSpPr>
            <p:cNvPr id="6" name="AutoShape 25"/>
            <p:cNvSpPr>
              <a:spLocks noChangeArrowheads="1"/>
            </p:cNvSpPr>
            <p:nvPr/>
          </p:nvSpPr>
          <p:spPr bwMode="auto">
            <a:xfrm>
              <a:off x="6172201" y="1300473"/>
              <a:ext cx="1828800" cy="430371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 marL="231775" indent="-231775">
                <a:buSzPct val="80000"/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Block scope</a:t>
              </a:r>
            </a:p>
          </p:txBody>
        </p:sp>
        <p:sp>
          <p:nvSpPr>
            <p:cNvPr id="15" name="Flowchart: Document 14"/>
            <p:cNvSpPr/>
            <p:nvPr/>
          </p:nvSpPr>
          <p:spPr>
            <a:xfrm>
              <a:off x="362855" y="2495567"/>
              <a:ext cx="3657599" cy="15240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void ShowName()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string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"Bob";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9388" algn="ctr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" name="AutoShape 25"/>
            <p:cNvSpPr>
              <a:spLocks noChangeArrowheads="1"/>
            </p:cNvSpPr>
            <p:nvPr/>
          </p:nvSpPr>
          <p:spPr bwMode="auto">
            <a:xfrm>
              <a:off x="6279762" y="2873845"/>
              <a:ext cx="2330838" cy="326555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Procedure scope</a:t>
              </a:r>
            </a:p>
          </p:txBody>
        </p:sp>
        <p:sp>
          <p:nvSpPr>
            <p:cNvPr id="17" name="Flowchart: Document 16"/>
            <p:cNvSpPr/>
            <p:nvPr/>
          </p:nvSpPr>
          <p:spPr>
            <a:xfrm>
              <a:off x="417285" y="4397829"/>
              <a:ext cx="3657600" cy="1676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private string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pPr algn="just">
                <a:defRPr/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void SetString() 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"Hello World!";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9388" algn="just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0" name="AutoShape 25"/>
            <p:cNvSpPr>
              <a:spLocks noChangeArrowheads="1"/>
            </p:cNvSpPr>
            <p:nvPr/>
          </p:nvSpPr>
          <p:spPr bwMode="auto">
            <a:xfrm>
              <a:off x="6477000" y="4786103"/>
              <a:ext cx="1752600" cy="342849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Class scope</a:t>
              </a:r>
            </a:p>
          </p:txBody>
        </p:sp>
        <p:cxnSp>
          <p:nvCxnSpPr>
            <p:cNvPr id="11" name="Straight Arrow Connector 10"/>
            <p:cNvCxnSpPr>
              <a:stCxn id="6" idx="1"/>
              <a:endCxn id="13" idx="3"/>
            </p:cNvCxnSpPr>
            <p:nvPr/>
          </p:nvCxnSpPr>
          <p:spPr>
            <a:xfrm flipH="1" flipV="1">
              <a:off x="4096656" y="1508612"/>
              <a:ext cx="2075545" cy="70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8" idx="1"/>
            </p:cNvCxnSpPr>
            <p:nvPr/>
          </p:nvCxnSpPr>
          <p:spPr>
            <a:xfrm flipH="1">
              <a:off x="3352800" y="3037123"/>
              <a:ext cx="2926962" cy="16327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0" idx="1"/>
            </p:cNvCxnSpPr>
            <p:nvPr/>
          </p:nvCxnSpPr>
          <p:spPr>
            <a:xfrm flipH="1" flipV="1">
              <a:off x="3200400" y="4572000"/>
              <a:ext cx="3276600" cy="38552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985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Область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видимости переменной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04800" y="1009650"/>
            <a:ext cx="8296551" cy="5105400"/>
            <a:chOff x="304800" y="1009650"/>
            <a:chExt cx="8296551" cy="5105400"/>
          </a:xfrm>
        </p:grpSpPr>
        <p:sp>
          <p:nvSpPr>
            <p:cNvPr id="19" name="Flowchart: Document 18"/>
            <p:cNvSpPr/>
            <p:nvPr/>
          </p:nvSpPr>
          <p:spPr>
            <a:xfrm>
              <a:off x="304800" y="1009650"/>
              <a:ext cx="6553200" cy="5105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class CreateMessage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b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</a:t>
              </a:r>
              <a:r>
                <a:rPr lang="ru-RU" sz="160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"Hello";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 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DisplayMessage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public void ShowMessage()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CreateMessage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newMessage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 CreateMessage();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MessageBox.Show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newMessage.</a:t>
              </a:r>
              <a:r>
                <a:rPr lang="ru-RU" sz="1600" b="1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}</a:t>
              </a:r>
            </a:p>
            <a:p>
              <a:pPr marL="1588">
                <a:defRPr/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" name="AutoShape 25"/>
            <p:cNvSpPr>
              <a:spLocks noChangeArrowheads="1"/>
            </p:cNvSpPr>
            <p:nvPr/>
          </p:nvSpPr>
          <p:spPr bwMode="auto">
            <a:xfrm>
              <a:off x="5486400" y="2819400"/>
              <a:ext cx="3114951" cy="342900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Namespace scope</a:t>
              </a:r>
            </a:p>
          </p:txBody>
        </p:sp>
        <p:cxnSp>
          <p:nvCxnSpPr>
            <p:cNvPr id="11" name="Straight Arrow Connector 10"/>
            <p:cNvCxnSpPr>
              <a:stCxn id="12" idx="1"/>
            </p:cNvCxnSpPr>
            <p:nvPr/>
          </p:nvCxnSpPr>
          <p:spPr>
            <a:xfrm flipH="1" flipV="1">
              <a:off x="2819400" y="2667000"/>
              <a:ext cx="2667000" cy="3238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601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Целочисленные типы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376229"/>
              </p:ext>
            </p:extLst>
          </p:nvPr>
        </p:nvGraphicFramePr>
        <p:xfrm>
          <a:off x="304800" y="990600"/>
          <a:ext cx="8534400" cy="472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219200"/>
                <a:gridCol w="2057400"/>
                <a:gridCol w="5257800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</a:t>
                      </a:r>
                      <a:r>
                        <a:rPr lang="ru-RU" sz="1600" b="1" baseline="0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sbyte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System.SByte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–128 to 127</a:t>
                      </a:r>
                      <a:endParaRPr lang="cs-CZ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byte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System.Byte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255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short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System.Int16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–32,768 to 32,767</a:t>
                      </a:r>
                      <a:endParaRPr lang="fi-FI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ushort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System.UInt16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65,53</a:t>
                      </a:r>
                      <a:r>
                        <a:rPr lang="ru-RU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int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System.Int32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–2,147,483,648 to 2,147,483,647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uint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System.UInt32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4,294,967,295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long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System.Int64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–9,223,372,036,854,775,808 to 9,223,372,036,854,775,807 </a:t>
                      </a:r>
                      <a:endParaRPr lang="is-I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8768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ulong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System.UInt64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18,446,744,073,709,551,615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char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System.Char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65,535 (U+0000 to </a:t>
                      </a: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U+ffff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)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604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ипы с плавающей точкой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893559"/>
              </p:ext>
            </p:extLst>
          </p:nvPr>
        </p:nvGraphicFramePr>
        <p:xfrm>
          <a:off x="304800" y="990600"/>
          <a:ext cx="8534399" cy="149352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90600"/>
                <a:gridCol w="1524000"/>
                <a:gridCol w="3429000"/>
                <a:gridCol w="2590799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Точность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float</a:t>
                      </a:r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System.Single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±1.5 × 10^-45 to ±3.4 × 10^38 </a:t>
                      </a:r>
                      <a:endParaRPr lang="mr-IN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23 bits </a:t>
                      </a:r>
                      <a:endParaRPr lang="ru-RU" sz="1400" kern="1200" dirty="0" smtClean="0">
                        <a:solidFill>
                          <a:schemeClr val="dk1"/>
                        </a:solidFill>
                        <a:effectLst/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(~7 decimal digits)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double </a:t>
                      </a:r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System.Double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±5.0 × 10^-324 to ±1.7 × 10^308 </a:t>
                      </a:r>
                      <a:endParaRPr lang="nb-NO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52 bits </a:t>
                      </a:r>
                      <a:endParaRPr lang="ru-RU" sz="1400" kern="1200" dirty="0" smtClean="0">
                        <a:solidFill>
                          <a:schemeClr val="dk1"/>
                        </a:solidFill>
                        <a:effectLst/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(~15 decimal digits)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5981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51506" y="2819400"/>
            <a:ext cx="23823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Основы </a:t>
            </a:r>
            <a:r>
              <a:rPr lang="ru-RU" sz="2800" b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типов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67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Decimal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44511"/>
              </p:ext>
            </p:extLst>
          </p:nvPr>
        </p:nvGraphicFramePr>
        <p:xfrm>
          <a:off x="304800" y="990600"/>
          <a:ext cx="85343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90600"/>
                <a:gridCol w="1828800"/>
                <a:gridCol w="3657600"/>
                <a:gridCol w="2057399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Точность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decimal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System.Decimal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±1.0 × 10^-28 to ±7.9 × 10^28 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28–29 </a:t>
                      </a:r>
                      <a:r>
                        <a:rPr lang="fi-FI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digits</a:t>
                      </a:r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fi-FI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58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Boolean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08876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Значения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bool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System.Boolean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false,true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629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String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688297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Значения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string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System.String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Последовательность символов</a:t>
                      </a:r>
                      <a:r>
                        <a:rPr lang="ru-RU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System.Char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220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Object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4037330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object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System.Object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610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dynamic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156747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dynamic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System.Object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624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Преобразование </a:t>
            </a:r>
            <a:r>
              <a:rPr lang="ru-RU" dirty="0"/>
              <a:t>типов данных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292421" y="2780035"/>
            <a:ext cx="8596669" cy="1323193"/>
            <a:chOff x="286909" y="4517400"/>
            <a:chExt cx="8596669" cy="1323193"/>
          </a:xfrm>
        </p:grpSpPr>
        <p:sp>
          <p:nvSpPr>
            <p:cNvPr id="78" name="Rectangle 77"/>
            <p:cNvSpPr/>
            <p:nvPr/>
          </p:nvSpPr>
          <p:spPr>
            <a:xfrm>
              <a:off x="286909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79" name="Straight Arrow Connector 78"/>
            <p:cNvCxnSpPr>
              <a:stCxn id="78" idx="3"/>
              <a:endCxn id="80" idx="1"/>
            </p:cNvCxnSpPr>
            <p:nvPr/>
          </p:nvCxnSpPr>
          <p:spPr>
            <a:xfrm>
              <a:off x="1234778" y="4739549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/>
            <p:cNvSpPr/>
            <p:nvPr/>
          </p:nvSpPr>
          <p:spPr>
            <a:xfrm>
              <a:off x="156551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ushort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84397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22437" y="451740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ulong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86909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565517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short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843976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4144599" y="541369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long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400897" y="4944303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float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658854" y="4944302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817432" y="4938841"/>
              <a:ext cx="1066146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decimal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91" name="Straight Arrow Connector 90"/>
            <p:cNvCxnSpPr>
              <a:stCxn id="78" idx="3"/>
              <a:endCxn id="84" idx="0"/>
            </p:cNvCxnSpPr>
            <p:nvPr/>
          </p:nvCxnSpPr>
          <p:spPr>
            <a:xfrm>
              <a:off x="1234778" y="4739549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80" idx="3"/>
              <a:endCxn id="81" idx="1"/>
            </p:cNvCxnSpPr>
            <p:nvPr/>
          </p:nvCxnSpPr>
          <p:spPr>
            <a:xfrm>
              <a:off x="2513386" y="4739549"/>
              <a:ext cx="330591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>
              <a:stCxn id="81" idx="3"/>
              <a:endCxn id="82" idx="1"/>
            </p:cNvCxnSpPr>
            <p:nvPr/>
          </p:nvCxnSpPr>
          <p:spPr>
            <a:xfrm flipV="1">
              <a:off x="3791846" y="4730852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3" idx="3"/>
              <a:endCxn id="84" idx="1"/>
            </p:cNvCxnSpPr>
            <p:nvPr/>
          </p:nvCxnSpPr>
          <p:spPr>
            <a:xfrm>
              <a:off x="1234778" y="5624116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84" idx="3"/>
              <a:endCxn id="85" idx="1"/>
            </p:cNvCxnSpPr>
            <p:nvPr/>
          </p:nvCxnSpPr>
          <p:spPr>
            <a:xfrm>
              <a:off x="2513386" y="5624116"/>
              <a:ext cx="33059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85" idx="3"/>
              <a:endCxn id="86" idx="1"/>
            </p:cNvCxnSpPr>
            <p:nvPr/>
          </p:nvCxnSpPr>
          <p:spPr>
            <a:xfrm>
              <a:off x="3791845" y="5624116"/>
              <a:ext cx="352754" cy="302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>
              <a:off x="2535400" y="4752691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>
              <a:off x="3790373" y="4739548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Elbow Connector 114"/>
            <p:cNvCxnSpPr>
              <a:stCxn id="82" idx="3"/>
              <a:endCxn id="90" idx="0"/>
            </p:cNvCxnSpPr>
            <p:nvPr/>
          </p:nvCxnSpPr>
          <p:spPr>
            <a:xfrm>
              <a:off x="5070306" y="4730852"/>
              <a:ext cx="3280199" cy="207989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Elbow Connector 116"/>
            <p:cNvCxnSpPr>
              <a:stCxn id="86" idx="3"/>
              <a:endCxn id="90" idx="2"/>
            </p:cNvCxnSpPr>
            <p:nvPr/>
          </p:nvCxnSpPr>
          <p:spPr>
            <a:xfrm flipV="1">
              <a:off x="5092468" y="5365744"/>
              <a:ext cx="3258037" cy="261398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endCxn id="87" idx="0"/>
            </p:cNvCxnSpPr>
            <p:nvPr/>
          </p:nvCxnSpPr>
          <p:spPr>
            <a:xfrm>
              <a:off x="5870455" y="4752691"/>
              <a:ext cx="4377" cy="19161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endCxn id="87" idx="2"/>
            </p:cNvCxnSpPr>
            <p:nvPr/>
          </p:nvCxnSpPr>
          <p:spPr>
            <a:xfrm flipV="1">
              <a:off x="5870455" y="5371206"/>
              <a:ext cx="4377" cy="25290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/>
            <p:nvPr/>
          </p:nvCxnSpPr>
          <p:spPr>
            <a:xfrm flipV="1">
              <a:off x="6348766" y="5171917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214665" y="1321296"/>
            <a:ext cx="8634177" cy="1034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Неявное преобразование (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implicit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 требует особых синтаксических конструкций и осуществляется компилятором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36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Преобразование </a:t>
            </a:r>
            <a:r>
              <a:rPr lang="ru-RU" dirty="0"/>
              <a:t>типов данных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273392" y="990600"/>
            <a:ext cx="8597216" cy="3419950"/>
            <a:chOff x="273392" y="914400"/>
            <a:chExt cx="8597216" cy="3419950"/>
          </a:xfrm>
        </p:grpSpPr>
        <p:grpSp>
          <p:nvGrpSpPr>
            <p:cNvPr id="8" name="Group 7"/>
            <p:cNvGrpSpPr/>
            <p:nvPr/>
          </p:nvGrpSpPr>
          <p:grpSpPr>
            <a:xfrm>
              <a:off x="273392" y="914400"/>
              <a:ext cx="8597216" cy="3419950"/>
              <a:chOff x="152400" y="870157"/>
              <a:chExt cx="8597216" cy="341995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72916" y="870157"/>
                <a:ext cx="8476700" cy="12834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Явное преобразование (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explicit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conversion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), требует операции приведение (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casting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)</a:t>
                </a:r>
                <a:endPara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Требует, чтобы был написан код для выполнения преобразования, которое, в противном случае, может привести к потере информации или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ошибке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152400" y="2474225"/>
                <a:ext cx="7162800" cy="18158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179388"/>
                <a:r>
                  <a:rPr lang="ru-RU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DataType</a:t>
                </a:r>
                <a:r>
                  <a:rPr lang="ru-RU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variableName1 = (</a:t>
                </a:r>
                <a:r>
                  <a:rPr lang="ru-RU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DataType</a:t>
                </a:r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)variableName2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long l = 12345;</a:t>
                </a:r>
              </a:p>
              <a:p>
                <a:pPr marL="179388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err="1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sz="1600" dirty="0" err="1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sz="1600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 = l;</a:t>
                </a:r>
              </a:p>
              <a:p>
                <a:pPr marL="179388"/>
                <a:endParaRPr lang="en-US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= 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)l;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9" name="AutoShape 25"/>
            <p:cNvSpPr>
              <a:spLocks noChangeArrowheads="1"/>
            </p:cNvSpPr>
            <p:nvPr/>
          </p:nvSpPr>
          <p:spPr bwMode="auto">
            <a:xfrm>
              <a:off x="5638801" y="3352800"/>
              <a:ext cx="1066800" cy="342900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Casting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 flipV="1">
              <a:off x="3962400" y="2895600"/>
              <a:ext cx="1676400" cy="6286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165008" y="3524250"/>
              <a:ext cx="3473792" cy="5905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Константы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переменные только для чтения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321169" y="990600"/>
            <a:ext cx="8501662" cy="3993158"/>
            <a:chOff x="178105" y="910771"/>
            <a:chExt cx="8501662" cy="3993158"/>
          </a:xfrm>
        </p:grpSpPr>
        <p:sp>
          <p:nvSpPr>
            <p:cNvPr id="12" name="Rounded Rectangle 4"/>
            <p:cNvSpPr/>
            <p:nvPr/>
          </p:nvSpPr>
          <p:spPr>
            <a:xfrm>
              <a:off x="277751" y="1483736"/>
              <a:ext cx="7865401" cy="1149961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endPara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Flowchart: Document 13"/>
            <p:cNvSpPr/>
            <p:nvPr/>
          </p:nvSpPr>
          <p:spPr>
            <a:xfrm>
              <a:off x="178105" y="2846529"/>
              <a:ext cx="6863683" cy="2057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CONSTANTNAME</a:t>
              </a:r>
              <a:r>
                <a:rPr lang="ru-RU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=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Value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>
                <a:lnSpc>
                  <a:spcPct val="130000"/>
                </a:lnSpc>
              </a:pP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double PI = 3.14159;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 radius = 5;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double area = PI * radius * radius;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double circumference = 2 * PI * radius;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207413" y="910771"/>
              <a:ext cx="8472354" cy="13803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Константы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только для хранения неизменяемых данных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Объявляются с помощью ключевого слова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const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Значение можно  инициализировать только во время разработки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943600" y="3505200"/>
              <a:ext cx="1295400" cy="370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Upper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8" name="Straight Arrow Connector 7"/>
            <p:cNvCxnSpPr>
              <a:stCxn id="7" idx="1"/>
            </p:cNvCxnSpPr>
            <p:nvPr/>
          </p:nvCxnSpPr>
          <p:spPr>
            <a:xfrm flipH="1" flipV="1">
              <a:off x="2971800" y="3035446"/>
              <a:ext cx="2971800" cy="65489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371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Константы </a:t>
            </a:r>
            <a:r>
              <a:rPr lang="ru-RU" dirty="0"/>
              <a:t>и переменные только для чтения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57017" y="1043887"/>
            <a:ext cx="8726606" cy="3119368"/>
            <a:chOff x="157017" y="1043887"/>
            <a:chExt cx="8726606" cy="3119368"/>
          </a:xfrm>
        </p:grpSpPr>
        <p:sp>
          <p:nvSpPr>
            <p:cNvPr id="12" name="Rounded Rectangle 4"/>
            <p:cNvSpPr/>
            <p:nvPr/>
          </p:nvSpPr>
          <p:spPr>
            <a:xfrm>
              <a:off x="381000" y="1479922"/>
              <a:ext cx="7882202" cy="1149961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Flowchart: Document 13"/>
            <p:cNvSpPr/>
            <p:nvPr/>
          </p:nvSpPr>
          <p:spPr>
            <a:xfrm>
              <a:off x="157017" y="2874814"/>
              <a:ext cx="8726606" cy="1288441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readonly DataType variableName =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Value</a:t>
              </a:r>
              <a:r>
                <a:rPr lang="ru-RU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endParaRPr lang="en-US" sz="1600" b="1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ru-RU" sz="1600" b="1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readonly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string currentDateTime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DateTime.Now.ToString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();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208697" y="1043887"/>
              <a:ext cx="8623246" cy="13803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Переменные только для чтения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read-only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только для хранения неизменяемых данных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Объявляются с помощью ключевого слова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readonly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Значение можно  инициализировать во время выполнения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333255" y="2819400"/>
            <a:ext cx="4818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Выражения и операции в С</a:t>
            </a:r>
            <a:r>
              <a:rPr lang="ru-RU" sz="2800" b="1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016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Понятие типа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21673" y="1219200"/>
            <a:ext cx="8700654" cy="4497872"/>
            <a:chOff x="218581" y="1189048"/>
            <a:chExt cx="8700654" cy="4497872"/>
          </a:xfrm>
        </p:grpSpPr>
        <p:sp>
          <p:nvSpPr>
            <p:cNvPr id="7" name="Rectangle 6"/>
            <p:cNvSpPr/>
            <p:nvPr/>
          </p:nvSpPr>
          <p:spPr>
            <a:xfrm>
              <a:off x="218581" y="1189048"/>
              <a:ext cx="86868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Тип – это именованная абстракция, предназначенная для повторного использования.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41069" y="1967181"/>
              <a:ext cx="867816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Языки программирования содержат синтаксические конструкции, предназначенные для создания типов (язык С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# -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классы, структуры, перечисления, интерфейсы, делегаты).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41069" y="3124200"/>
              <a:ext cx="8641824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Каждая конструкция некоторым образом отображает принципы определения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типов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CLR.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Тип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– это именованная абстракция, пригодная для повторного использования. Описание типов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находится в метаданных модуля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.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56309" y="4495800"/>
              <a:ext cx="850669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Имя типа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состоит из трех частей – имени сборки, необязательного префикса, обозначающего имя пространства имен и локального имени типа.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629465" y="5317588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8219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Выражения</a:t>
            </a:r>
            <a:r>
              <a:rPr lang="ru-RU" dirty="0" smtClean="0"/>
              <a:t>. </a:t>
            </a:r>
            <a:r>
              <a:rPr lang="ru-RU" dirty="0"/>
              <a:t>Операции.</a:t>
            </a:r>
            <a:r>
              <a:rPr lang="ru-RU" dirty="0" smtClean="0"/>
              <a:t> Арность. Ассоциативность. Приоритет</a:t>
            </a:r>
            <a:endParaRPr lang="ru-RU" dirty="0"/>
          </a:p>
        </p:txBody>
      </p:sp>
      <p:grpSp>
        <p:nvGrpSpPr>
          <p:cNvPr id="7" name="Group 6"/>
          <p:cNvGrpSpPr/>
          <p:nvPr/>
        </p:nvGrpSpPr>
        <p:grpSpPr>
          <a:xfrm>
            <a:off x="36286" y="808048"/>
            <a:ext cx="8917272" cy="5093106"/>
            <a:chOff x="36286" y="808048"/>
            <a:chExt cx="8917272" cy="5093106"/>
          </a:xfrm>
        </p:grpSpPr>
        <p:sp>
          <p:nvSpPr>
            <p:cNvPr id="3" name="Rectangle 2"/>
            <p:cNvSpPr/>
            <p:nvPr/>
          </p:nvSpPr>
          <p:spPr>
            <a:xfrm>
              <a:off x="36286" y="808048"/>
              <a:ext cx="891727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Выражения фундаментальная конструкция, используемая для вычисления и управления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данными</a:t>
              </a:r>
            </a:p>
            <a:p>
              <a:pPr marL="179388" algn="just"/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1793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Выражения являются комбинацией операндов и операций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304800" y="2266629"/>
              <a:ext cx="4572000" cy="184665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+ 1</a:t>
              </a:r>
            </a:p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+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 / 2</a:t>
              </a:r>
            </a:p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"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Answer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: " +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c.ToString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()</a:t>
              </a:r>
            </a:p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defRPr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*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System.Math.Tan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theta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43400" y="2008377"/>
              <a:ext cx="4022827" cy="3057631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6248400" y="5562600"/>
              <a:ext cx="153118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-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+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5)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&gt;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0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</a:t>
            </a:r>
            <a:r>
              <a:rPr lang="ru-RU" dirty="0" smtClean="0"/>
              <a:t>сновные о</a:t>
            </a:r>
            <a:r>
              <a:rPr lang="ru-RU" dirty="0" smtClean="0"/>
              <a:t>перации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457200" y="838200"/>
            <a:ext cx="5791200" cy="51891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Арифметические  +, -, *, /,%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Инкремент, декремент  ++, --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Сравнение  ==,! =, &lt;,&gt;, &lt;=, &lt;=,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is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Логические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&amp;&amp;,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!,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||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Индексация  []</a:t>
            </a:r>
          </a:p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Приведение   (),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as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Присваивание  =, + =, -=, *=, =,% = . . .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Битов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ые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сдвиг 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~, |, &amp;, ^,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&lt;&lt;,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&gt;&gt;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Информация о типе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SizeOf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TypeOf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Конкатенация и удаление делегатов +, -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Контроль за переполнением 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unchecked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Разыменования и получения адреса *, -&gt;, [ ], &amp;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Условная  ?: 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Поглощения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?? (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null-coalescing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</a:t>
            </a:r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Условного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null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null-conditional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 ?.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Стек вычислений (</a:t>
            </a:r>
            <a:r>
              <a:rPr lang="en-US" dirty="0"/>
              <a:t>The Evaluation Stack </a:t>
            </a:r>
            <a:r>
              <a:rPr lang="ru-RU" dirty="0" smtClean="0"/>
              <a:t>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8600" y="1066800"/>
            <a:ext cx="86868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Стек вычислений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оценки является ключевой структурой приложений MSIL. Это мост между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приложением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 ячейками памяти. Он похож на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обычный стековый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фрейм,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но есть значительные отличия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 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/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/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Стек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вычислений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это средство просмотра приложения, и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его можно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использовать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для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просмотра параметров функции, локальных переменных, временных объектов и т.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д.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 Традиционно параметры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функций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 локальные переменные помещаются в стек. В .NET эта информация хранится в отдельных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репозиториях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в которых память зарезервирована для параметров функции и локальных переменных.</a:t>
            </a:r>
            <a:b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Нельзя напрямую </a:t>
            </a:r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обращатится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 этим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репозиториям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 Доступ к параметрам или локальным переменным требует перемещения данных из памяти в слоты в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стек вычислений с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помощью команды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load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 И наоборот,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 обновлении локальной переменной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или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параметра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 содержимым в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стек вычислений, используется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команду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store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 Слоты в оценочном стеке составляют 4 или 8 байтов.</a:t>
            </a:r>
            <a:endParaRPr lang="ru-RU" b="0" i="0" dirty="0">
              <a:solidFill>
                <a:schemeClr val="accent3">
                  <a:lumMod val="75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89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Стек вычислений</a:t>
            </a:r>
            <a:endParaRPr lang="en-US" dirty="0"/>
          </a:p>
        </p:txBody>
      </p:sp>
      <p:grpSp>
        <p:nvGrpSpPr>
          <p:cNvPr id="5" name="Группа 3"/>
          <p:cNvGrpSpPr/>
          <p:nvPr/>
        </p:nvGrpSpPr>
        <p:grpSpPr>
          <a:xfrm>
            <a:off x="1295400" y="838200"/>
            <a:ext cx="6824499" cy="5257800"/>
            <a:chOff x="1380075" y="1066800"/>
            <a:chExt cx="6511278" cy="5029200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3264933" y="1066800"/>
              <a:ext cx="0" cy="50292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093733" y="1143000"/>
              <a:ext cx="0" cy="4953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3264933" y="60960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3264933" y="41910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264933" y="32766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264933" y="37338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Left Brace 11"/>
            <p:cNvSpPr/>
            <p:nvPr/>
          </p:nvSpPr>
          <p:spPr>
            <a:xfrm>
              <a:off x="1817133" y="4191000"/>
              <a:ext cx="762000" cy="1905000"/>
            </a:xfrm>
            <a:prstGeom prst="leftBrace">
              <a:avLst>
                <a:gd name="adj1" fmla="val 8333"/>
                <a:gd name="adj2" fmla="val 48535"/>
              </a:avLst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Left Brace 12"/>
            <p:cNvSpPr/>
            <p:nvPr/>
          </p:nvSpPr>
          <p:spPr>
            <a:xfrm>
              <a:off x="1817133" y="1066800"/>
              <a:ext cx="762000" cy="3124200"/>
            </a:xfrm>
            <a:prstGeom prst="leftBrace">
              <a:avLst>
                <a:gd name="adj1" fmla="val 8333"/>
                <a:gd name="adj2" fmla="val 48535"/>
              </a:avLst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ight Brace 13"/>
            <p:cNvSpPr/>
            <p:nvPr/>
          </p:nvSpPr>
          <p:spPr>
            <a:xfrm>
              <a:off x="5093733" y="3276600"/>
              <a:ext cx="762000" cy="914400"/>
            </a:xfrm>
            <a:prstGeom prst="rightBrace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ight Brace 14"/>
            <p:cNvSpPr/>
            <p:nvPr/>
          </p:nvSpPr>
          <p:spPr>
            <a:xfrm>
              <a:off x="5093733" y="1143000"/>
              <a:ext cx="762000" cy="2133600"/>
            </a:xfrm>
            <a:prstGeom prst="rightBrace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 rot="16200000">
              <a:off x="800959" y="2475200"/>
              <a:ext cx="1510614" cy="352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Stackframe</a:t>
              </a:r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1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 rot="16200000">
              <a:off x="875626" y="5021019"/>
              <a:ext cx="1513680" cy="352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Stackframe</a:t>
              </a:r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0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043783" y="1905000"/>
              <a:ext cx="1382116" cy="6182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Evaluation</a:t>
              </a: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 Space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097025" y="3429000"/>
              <a:ext cx="1794328" cy="6182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Arguments and </a:t>
              </a:r>
            </a:p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Local Variables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2971799" y="1219200"/>
              <a:ext cx="0" cy="213360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 rot="16200000">
              <a:off x="2308118" y="2201619"/>
              <a:ext cx="782294" cy="352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Grows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339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Стек вычислений</a:t>
            </a:r>
            <a:endParaRPr lang="en-US" dirty="0"/>
          </a:p>
        </p:txBody>
      </p:sp>
      <p:grpSp>
        <p:nvGrpSpPr>
          <p:cNvPr id="22" name="Группа 8"/>
          <p:cNvGrpSpPr/>
          <p:nvPr/>
        </p:nvGrpSpPr>
        <p:grpSpPr>
          <a:xfrm>
            <a:off x="580215" y="914400"/>
            <a:ext cx="7983569" cy="5181600"/>
            <a:chOff x="304800" y="838200"/>
            <a:chExt cx="8610600" cy="5105400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304801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158753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04801" y="4876800"/>
              <a:ext cx="1828799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04800" y="27432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304801" y="2209800"/>
              <a:ext cx="1853952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609155" y="1295400"/>
              <a:ext cx="1151796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Local 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Variables 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221727" y="1295400"/>
              <a:ext cx="1324686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Function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Arguments</a:t>
              </a:r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304800" y="32766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04800" y="38100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04800" y="43434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068729" y="44196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0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68729" y="3897868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068729" y="33528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3565125" y="1600200"/>
              <a:ext cx="0" cy="43434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5571478" y="1600200"/>
              <a:ext cx="0" cy="43434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3565125" y="59436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3565125" y="38100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565125" y="32766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565125" y="2743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565125" y="43434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3565125" y="48768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3565125" y="5410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565125" y="22098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3565125" y="1600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/>
            <p:nvPr/>
          </p:nvSpPr>
          <p:spPr>
            <a:xfrm>
              <a:off x="3565125" y="838200"/>
              <a:ext cx="1922755" cy="576175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Evaluation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</a:t>
              </a:r>
            </a:p>
          </p:txBody>
        </p:sp>
        <p:cxnSp>
          <p:nvCxnSpPr>
            <p:cNvPr id="48" name="Straight Connector 47"/>
            <p:cNvCxnSpPr/>
            <p:nvPr/>
          </p:nvCxnSpPr>
          <p:spPr>
            <a:xfrm>
              <a:off x="7010400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8915400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7010400" y="48768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7010402" y="2743200"/>
              <a:ext cx="1904998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7010400" y="22098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7010400" y="32766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7010400" y="38100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7010400" y="43434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1068729" y="22860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68728" y="28194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…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756571" y="44196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0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756571" y="3897868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7756571" y="33528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7756571" y="22860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7756572" y="28194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…</a:t>
              </a: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2133601" y="3048000"/>
              <a:ext cx="1431524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5571478" y="3048000"/>
              <a:ext cx="1438922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2210256" y="22860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Load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 flipH="1">
              <a:off x="2133600" y="4038600"/>
              <a:ext cx="144780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2210256" y="32766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Store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  <p:cxnSp>
          <p:nvCxnSpPr>
            <p:cNvPr id="68" name="Straight Arrow Connector 67"/>
            <p:cNvCxnSpPr/>
            <p:nvPr/>
          </p:nvCxnSpPr>
          <p:spPr>
            <a:xfrm flipH="1">
              <a:off x="5562600" y="4038600"/>
              <a:ext cx="144780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5639257" y="32766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Store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626511" y="23622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Load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45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Стек вычислений</a:t>
            </a:r>
            <a:endParaRPr lang="en-US" dirty="0"/>
          </a:p>
        </p:txBody>
      </p:sp>
      <p:grpSp>
        <p:nvGrpSpPr>
          <p:cNvPr id="71" name="Group 70"/>
          <p:cNvGrpSpPr/>
          <p:nvPr/>
        </p:nvGrpSpPr>
        <p:grpSpPr>
          <a:xfrm>
            <a:off x="457200" y="1447799"/>
            <a:ext cx="8267700" cy="3505201"/>
            <a:chOff x="457200" y="1447799"/>
            <a:chExt cx="8267700" cy="3505201"/>
          </a:xfrm>
        </p:grpSpPr>
        <p:sp>
          <p:nvSpPr>
            <p:cNvPr id="72" name="Flowchart: Document 8"/>
            <p:cNvSpPr/>
            <p:nvPr/>
          </p:nvSpPr>
          <p:spPr>
            <a:xfrm>
              <a:off x="457200" y="2438400"/>
              <a:ext cx="2286000" cy="1524000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1600" dirty="0">
                <a:latin typeface="Consolas"/>
                <a:cs typeface="Consolas"/>
              </a:endParaRP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a = 1; </a:t>
              </a: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b = 2; </a:t>
              </a: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c = 3; </a:t>
              </a:r>
            </a:p>
            <a:p>
              <a:endParaRPr lang="hu-HU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 = a + b * c; </a:t>
              </a:r>
            </a:p>
          </p:txBody>
        </p:sp>
        <p:sp>
          <p:nvSpPr>
            <p:cNvPr id="73" name="Flowchart: Document 8"/>
            <p:cNvSpPr/>
            <p:nvPr/>
          </p:nvSpPr>
          <p:spPr>
            <a:xfrm>
              <a:off x="5143500" y="1447799"/>
              <a:ext cx="3581400" cy="3505201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pPr algn="ctr"/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0</a:t>
              </a:r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:  </a:t>
              </a:r>
              <a:r>
                <a:rPr lang="en-US" sz="1600" dirty="0" err="1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nop</a:t>
              </a:r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IL_0001:  ldc.i4.1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IL_0002:  stloc.0     // a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IL_0003:  ldc.i4.2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IL_0004:  stloc.1     // b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IL_0005:  ldc.i4.3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IL_0006:  stloc.2     // c</a:t>
              </a: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IL_0007:  ldloc.0     // a</a:t>
              </a: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IL_0008:  ldloc.1     // b</a:t>
              </a: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IL_0009:  ldloc.2     // c</a:t>
              </a:r>
            </a:p>
            <a:p>
              <a:r>
                <a:rPr lang="ro-RO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IL_000A:  mul         </a:t>
              </a: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IL_000B:  add         </a:t>
              </a: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IL_000C:  stloc.3     // d</a:t>
              </a:r>
            </a:p>
          </p:txBody>
        </p:sp>
        <p:cxnSp>
          <p:nvCxnSpPr>
            <p:cNvPr id="74" name="Straight Arrow Connector 73"/>
            <p:cNvCxnSpPr/>
            <p:nvPr/>
          </p:nvCxnSpPr>
          <p:spPr>
            <a:xfrm>
              <a:off x="2438400" y="3124200"/>
              <a:ext cx="251460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2971800" y="2591811"/>
              <a:ext cx="1375698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C# compiler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595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7" name="Группа 161"/>
          <p:cNvGrpSpPr/>
          <p:nvPr/>
        </p:nvGrpSpPr>
        <p:grpSpPr>
          <a:xfrm>
            <a:off x="205853" y="762000"/>
            <a:ext cx="8732293" cy="5414506"/>
            <a:chOff x="205853" y="762000"/>
            <a:chExt cx="8732293" cy="5414506"/>
          </a:xfrm>
        </p:grpSpPr>
        <p:grpSp>
          <p:nvGrpSpPr>
            <p:cNvPr id="8" name="Группа 139"/>
            <p:cNvGrpSpPr/>
            <p:nvPr/>
          </p:nvGrpSpPr>
          <p:grpSpPr>
            <a:xfrm>
              <a:off x="205853" y="762000"/>
              <a:ext cx="8732293" cy="5414506"/>
              <a:chOff x="30707" y="772687"/>
              <a:chExt cx="8732293" cy="5414506"/>
            </a:xfrm>
          </p:grpSpPr>
          <p:cxnSp>
            <p:nvCxnSpPr>
              <p:cNvPr id="19" name="Прямая соединительная линия 5"/>
              <p:cNvCxnSpPr/>
              <p:nvPr/>
            </p:nvCxnSpPr>
            <p:spPr>
              <a:xfrm>
                <a:off x="533400" y="3429000"/>
                <a:ext cx="8229600" cy="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/>
              <p:cNvSpPr txBox="1"/>
              <p:nvPr/>
            </p:nvSpPr>
            <p:spPr>
              <a:xfrm>
                <a:off x="448196" y="1314333"/>
                <a:ext cx="1071126" cy="923330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ru-RU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Local 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Variable 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Slots </a:t>
                </a:r>
              </a:p>
            </p:txBody>
          </p:sp>
          <p:sp>
            <p:nvSpPr>
              <p:cNvPr id="21" name="Rectangle 81"/>
              <p:cNvSpPr/>
              <p:nvPr/>
            </p:nvSpPr>
            <p:spPr>
              <a:xfrm>
                <a:off x="30707" y="4796253"/>
                <a:ext cx="1906107" cy="646331"/>
              </a:xfrm>
              <a:prstGeom prst="rect">
                <a:avLst/>
              </a:prstGeom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Evaluation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grpSp>
            <p:nvGrpSpPr>
              <p:cNvPr id="22" name="Группа 29"/>
              <p:cNvGrpSpPr/>
              <p:nvPr/>
            </p:nvGrpSpPr>
            <p:grpSpPr>
              <a:xfrm>
                <a:off x="2055125" y="3709613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81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Группа 30"/>
              <p:cNvGrpSpPr/>
              <p:nvPr/>
            </p:nvGrpSpPr>
            <p:grpSpPr>
              <a:xfrm>
                <a:off x="3418794" y="3709612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78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Группа 34"/>
              <p:cNvGrpSpPr/>
              <p:nvPr/>
            </p:nvGrpSpPr>
            <p:grpSpPr>
              <a:xfrm>
                <a:off x="4742658" y="3709611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75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Группа 38"/>
              <p:cNvGrpSpPr/>
              <p:nvPr/>
            </p:nvGrpSpPr>
            <p:grpSpPr>
              <a:xfrm>
                <a:off x="6066522" y="3709611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72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" name="Группа 42"/>
              <p:cNvGrpSpPr/>
              <p:nvPr/>
            </p:nvGrpSpPr>
            <p:grpSpPr>
              <a:xfrm>
                <a:off x="7391523" y="3709610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69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" name="Прямоугольник 60"/>
              <p:cNvSpPr/>
              <p:nvPr/>
            </p:nvSpPr>
            <p:spPr>
              <a:xfrm>
                <a:off x="3339932" y="5602418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IL_0001: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pPr algn="ctr"/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ldc.i4.1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28" name="Группа 68"/>
              <p:cNvGrpSpPr/>
              <p:nvPr/>
            </p:nvGrpSpPr>
            <p:grpSpPr>
              <a:xfrm>
                <a:off x="1770857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63" name="Прямоугольник 9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64" name="Прямоугольник 46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5" name="Прямоугольник 47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6" name="TextBox 65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67" name="TextBox 66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sp>
            <p:nvSpPr>
              <p:cNvPr id="29" name="Прямоугольник 104"/>
              <p:cNvSpPr/>
              <p:nvPr/>
            </p:nvSpPr>
            <p:spPr>
              <a:xfrm>
                <a:off x="4700834" y="5602418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IL_0002: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stloc.0 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Прямоугольник 105"/>
              <p:cNvSpPr/>
              <p:nvPr/>
            </p:nvSpPr>
            <p:spPr>
              <a:xfrm>
                <a:off x="6011079" y="5602418"/>
                <a:ext cx="130676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IL_0003:  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ldc.i4.2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1" name="Прямоугольник 106"/>
              <p:cNvSpPr/>
              <p:nvPr/>
            </p:nvSpPr>
            <p:spPr>
              <a:xfrm>
                <a:off x="7290885" y="5602416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IL_0004: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stloc.1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32" name="Группа 108"/>
              <p:cNvGrpSpPr/>
              <p:nvPr/>
            </p:nvGrpSpPr>
            <p:grpSpPr>
              <a:xfrm>
                <a:off x="3134525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57" name="Прямоугольник 109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58" name="Прямоугольник 110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9" name="Прямоугольник 111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TextBox 59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62" name="TextBox 61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33" name="Группа 115"/>
              <p:cNvGrpSpPr/>
              <p:nvPr/>
            </p:nvGrpSpPr>
            <p:grpSpPr>
              <a:xfrm>
                <a:off x="4458389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51" name="Прямоугольник 116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52" name="Прямоугольник 117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3" name="Прямоугольник 118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55" name="TextBox 54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56" name="TextBox 55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34" name="Группа 122"/>
              <p:cNvGrpSpPr/>
              <p:nvPr/>
            </p:nvGrpSpPr>
            <p:grpSpPr>
              <a:xfrm>
                <a:off x="5782253" y="78524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45" name="Прямоугольник 123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46" name="Прямоугольник 124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7" name="Прямоугольник 125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50" name="TextBox 49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35" name="Группа 129"/>
              <p:cNvGrpSpPr/>
              <p:nvPr/>
            </p:nvGrpSpPr>
            <p:grpSpPr>
              <a:xfrm>
                <a:off x="7107254" y="772687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39" name="Прямоугольник 130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40" name="Прямоугольник 131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2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1" name="Прямоугольник 132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2" name="TextBox 41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44" name="TextBox 43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sp>
            <p:nvSpPr>
              <p:cNvPr id="36" name="TextBox 35"/>
              <p:cNvSpPr txBox="1"/>
              <p:nvPr/>
            </p:nvSpPr>
            <p:spPr>
              <a:xfrm>
                <a:off x="3806618" y="502770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1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6429973" y="502770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2</a:t>
                </a:r>
              </a:p>
            </p:txBody>
          </p:sp>
          <p:sp>
            <p:nvSpPr>
              <p:cNvPr id="38" name="Прямоугольник 138"/>
              <p:cNvSpPr/>
              <p:nvPr/>
            </p:nvSpPr>
            <p:spPr>
              <a:xfrm>
                <a:off x="1979030" y="5602415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</a:t>
                </a:r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0</a:t>
                </a:r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pPr algn="ctr"/>
                <a:r>
                  <a:rPr lang="en-US" sz="1600" dirty="0" err="1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nop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9" name="Прямоугольник 140"/>
            <p:cNvSpPr/>
            <p:nvPr/>
          </p:nvSpPr>
          <p:spPr>
            <a:xfrm>
              <a:off x="2217790" y="280740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0" name="Прямоугольник 142"/>
            <p:cNvSpPr/>
            <p:nvPr/>
          </p:nvSpPr>
          <p:spPr>
            <a:xfrm>
              <a:off x="3581458" y="280740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297189" y="283379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2" name="Прямоугольник 144"/>
            <p:cNvSpPr/>
            <p:nvPr/>
          </p:nvSpPr>
          <p:spPr>
            <a:xfrm>
              <a:off x="4905322" y="280740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21053" y="283379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4" name="Прямоугольник 146"/>
            <p:cNvSpPr/>
            <p:nvPr/>
          </p:nvSpPr>
          <p:spPr>
            <a:xfrm>
              <a:off x="6229186" y="280932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44917" y="283571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6" name="Прямоугольник 148"/>
            <p:cNvSpPr/>
            <p:nvPr/>
          </p:nvSpPr>
          <p:spPr>
            <a:xfrm>
              <a:off x="7554187" y="2796768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269918" y="2823159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960759" y="284930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24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3" name="Группа 1"/>
          <p:cNvGrpSpPr/>
          <p:nvPr/>
        </p:nvGrpSpPr>
        <p:grpSpPr>
          <a:xfrm>
            <a:off x="205853" y="762000"/>
            <a:ext cx="8732293" cy="5414506"/>
            <a:chOff x="205853" y="762000"/>
            <a:chExt cx="8732293" cy="5414506"/>
          </a:xfrm>
        </p:grpSpPr>
        <p:grpSp>
          <p:nvGrpSpPr>
            <p:cNvPr id="4" name="Группа 161"/>
            <p:cNvGrpSpPr/>
            <p:nvPr/>
          </p:nvGrpSpPr>
          <p:grpSpPr>
            <a:xfrm>
              <a:off x="205853" y="762000"/>
              <a:ext cx="8732293" cy="4713713"/>
              <a:chOff x="205853" y="762000"/>
              <a:chExt cx="8732293" cy="4713713"/>
            </a:xfrm>
          </p:grpSpPr>
          <p:grpSp>
            <p:nvGrpSpPr>
              <p:cNvPr id="16" name="Группа 139"/>
              <p:cNvGrpSpPr/>
              <p:nvPr/>
            </p:nvGrpSpPr>
            <p:grpSpPr>
              <a:xfrm>
                <a:off x="205853" y="762000"/>
                <a:ext cx="8732293" cy="4713713"/>
                <a:chOff x="30707" y="772687"/>
                <a:chExt cx="8732293" cy="4713713"/>
              </a:xfrm>
            </p:grpSpPr>
            <p:cxnSp>
              <p:nvCxnSpPr>
                <p:cNvPr id="27" name="Прямая соединительная линия 5"/>
                <p:cNvCxnSpPr/>
                <p:nvPr/>
              </p:nvCxnSpPr>
              <p:spPr>
                <a:xfrm>
                  <a:off x="533400" y="3429000"/>
                  <a:ext cx="8229600" cy="0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TextBox 27"/>
                <p:cNvSpPr txBox="1"/>
                <p:nvPr/>
              </p:nvSpPr>
              <p:spPr>
                <a:xfrm>
                  <a:off x="448196" y="1314333"/>
                  <a:ext cx="1071126" cy="923330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ru-RU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 </a:t>
                  </a:r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Local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Variable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Slots </a:t>
                  </a:r>
                </a:p>
              </p:txBody>
            </p:sp>
            <p:sp>
              <p:nvSpPr>
                <p:cNvPr id="29" name="Rectangle 81"/>
                <p:cNvSpPr/>
                <p:nvPr/>
              </p:nvSpPr>
              <p:spPr>
                <a:xfrm>
                  <a:off x="30707" y="4796253"/>
                  <a:ext cx="1906107" cy="646331"/>
                </a:xfrm>
                <a:prstGeom prst="rect">
                  <a:avLst/>
                </a:prstGeom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Evaluation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Stack</a:t>
                  </a:r>
                </a:p>
              </p:txBody>
            </p:sp>
            <p:grpSp>
              <p:nvGrpSpPr>
                <p:cNvPr id="30" name="Группа 29"/>
                <p:cNvGrpSpPr/>
                <p:nvPr/>
              </p:nvGrpSpPr>
              <p:grpSpPr>
                <a:xfrm>
                  <a:off x="2055125" y="3709613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83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" name="Группа 30"/>
                <p:cNvGrpSpPr/>
                <p:nvPr/>
              </p:nvGrpSpPr>
              <p:grpSpPr>
                <a:xfrm>
                  <a:off x="3418794" y="3709612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80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" name="Группа 34"/>
                <p:cNvGrpSpPr/>
                <p:nvPr/>
              </p:nvGrpSpPr>
              <p:grpSpPr>
                <a:xfrm>
                  <a:off x="4742658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77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" name="Группа 38"/>
                <p:cNvGrpSpPr/>
                <p:nvPr/>
              </p:nvGrpSpPr>
              <p:grpSpPr>
                <a:xfrm>
                  <a:off x="6066522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74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4" name="Группа 42"/>
                <p:cNvGrpSpPr/>
                <p:nvPr/>
              </p:nvGrpSpPr>
              <p:grpSpPr>
                <a:xfrm>
                  <a:off x="7391523" y="3709610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71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Группа 68"/>
                <p:cNvGrpSpPr/>
                <p:nvPr/>
              </p:nvGrpSpPr>
              <p:grpSpPr>
                <a:xfrm>
                  <a:off x="1770857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65" name="Прямоугольник 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0</a:t>
                    </a:r>
                  </a:p>
                </p:txBody>
              </p:sp>
              <p:sp>
                <p:nvSpPr>
                  <p:cNvPr id="66" name="Прямоугольник 46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7" name="Прямоугольник 47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8" name="TextBox 67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69" name="TextBox 68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70" name="TextBox 69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6" name="Группа 108"/>
                <p:cNvGrpSpPr/>
                <p:nvPr/>
              </p:nvGrpSpPr>
              <p:grpSpPr>
                <a:xfrm>
                  <a:off x="3134525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59" name="Прямоугольник 10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60" name="Прямоугольник 110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1" name="Прямоугольник 111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2" name="TextBox 61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63" name="TextBox 62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7" name="Группа 115"/>
                <p:cNvGrpSpPr/>
                <p:nvPr/>
              </p:nvGrpSpPr>
              <p:grpSpPr>
                <a:xfrm>
                  <a:off x="4458389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53" name="Прямоугольник 116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54" name="Прямоугольник 117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55" name="Прямоугольник 118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56" name="TextBox 55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57" name="TextBox 56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58" name="TextBox 57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8" name="Группа 122"/>
                <p:cNvGrpSpPr/>
                <p:nvPr/>
              </p:nvGrpSpPr>
              <p:grpSpPr>
                <a:xfrm>
                  <a:off x="5782253" y="78524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47" name="Прямоугольник 123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48" name="Прямоугольник 124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9" name="Прямоугольник 125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50" name="TextBox 49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51" name="TextBox 50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52" name="TextBox 51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9" name="Группа 129"/>
                <p:cNvGrpSpPr/>
                <p:nvPr/>
              </p:nvGrpSpPr>
              <p:grpSpPr>
                <a:xfrm>
                  <a:off x="7107254" y="772687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41" name="Прямоугольник 130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42" name="Прямоугольник 131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3" name="Прямоугольник 132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4" name="TextBox 43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45" name="TextBox 44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46" name="TextBox 45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sp>
              <p:nvSpPr>
                <p:cNvPr id="40" name="TextBox 39"/>
                <p:cNvSpPr txBox="1"/>
                <p:nvPr/>
              </p:nvSpPr>
              <p:spPr>
                <a:xfrm>
                  <a:off x="6429973" y="5027709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1</a:t>
                  </a:r>
                </a:p>
              </p:txBody>
            </p:sp>
          </p:grpSp>
          <p:sp>
            <p:nvSpPr>
              <p:cNvPr id="17" name="Прямоугольник 140"/>
              <p:cNvSpPr/>
              <p:nvPr/>
            </p:nvSpPr>
            <p:spPr>
              <a:xfrm>
                <a:off x="2217790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8" name="Прямоугольник 142"/>
              <p:cNvSpPr/>
              <p:nvPr/>
            </p:nvSpPr>
            <p:spPr>
              <a:xfrm>
                <a:off x="3581458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297189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0" name="Прямоугольник 144"/>
              <p:cNvSpPr/>
              <p:nvPr/>
            </p:nvSpPr>
            <p:spPr>
              <a:xfrm>
                <a:off x="4905322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4621053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2" name="Прямоугольник 146"/>
              <p:cNvSpPr/>
              <p:nvPr/>
            </p:nvSpPr>
            <p:spPr>
              <a:xfrm>
                <a:off x="6229186" y="280932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5944917" y="283571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4" name="Прямоугольник 148"/>
              <p:cNvSpPr/>
              <p:nvPr/>
            </p:nvSpPr>
            <p:spPr>
              <a:xfrm>
                <a:off x="7554187" y="2796768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7269918" y="282315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1960759" y="2849302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577244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3</a:t>
              </a:r>
            </a:p>
          </p:txBody>
        </p:sp>
        <p:sp>
          <p:nvSpPr>
            <p:cNvPr id="6" name="Прямоугольник 80"/>
            <p:cNvSpPr/>
            <p:nvPr/>
          </p:nvSpPr>
          <p:spPr>
            <a:xfrm>
              <a:off x="3515078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IL_0006: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stloc.2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" name="Прямоугольник 81"/>
            <p:cNvSpPr/>
            <p:nvPr/>
          </p:nvSpPr>
          <p:spPr>
            <a:xfrm>
              <a:off x="4875980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IL_0007: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ldloc.0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" name="Прямоугольник 82"/>
            <p:cNvSpPr/>
            <p:nvPr/>
          </p:nvSpPr>
          <p:spPr>
            <a:xfrm>
              <a:off x="6186225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IL_0008: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ldloc.1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" name="Прямоугольник 83"/>
            <p:cNvSpPr/>
            <p:nvPr/>
          </p:nvSpPr>
          <p:spPr>
            <a:xfrm>
              <a:off x="7466031" y="5591729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IL_0009: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ldloc.2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0" name="Прямоугольник 84"/>
            <p:cNvSpPr/>
            <p:nvPr/>
          </p:nvSpPr>
          <p:spPr>
            <a:xfrm>
              <a:off x="2154176" y="5591728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IL_0005: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ldc.i4.3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67513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597233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928901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923342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923342" y="4050268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3" name="Группа 1"/>
          <p:cNvGrpSpPr/>
          <p:nvPr/>
        </p:nvGrpSpPr>
        <p:grpSpPr>
          <a:xfrm>
            <a:off x="205853" y="772637"/>
            <a:ext cx="8732293" cy="5403869"/>
            <a:chOff x="205853" y="772637"/>
            <a:chExt cx="8732293" cy="5403869"/>
          </a:xfrm>
        </p:grpSpPr>
        <p:grpSp>
          <p:nvGrpSpPr>
            <p:cNvPr id="4" name="Группа 161"/>
            <p:cNvGrpSpPr/>
            <p:nvPr/>
          </p:nvGrpSpPr>
          <p:grpSpPr>
            <a:xfrm>
              <a:off x="205853" y="772637"/>
              <a:ext cx="8732293" cy="4703076"/>
              <a:chOff x="205853" y="772637"/>
              <a:chExt cx="8732293" cy="4703076"/>
            </a:xfrm>
          </p:grpSpPr>
          <p:grpSp>
            <p:nvGrpSpPr>
              <p:cNvPr id="11" name="Группа 139"/>
              <p:cNvGrpSpPr/>
              <p:nvPr/>
            </p:nvGrpSpPr>
            <p:grpSpPr>
              <a:xfrm>
                <a:off x="205853" y="772637"/>
                <a:ext cx="8732293" cy="4703076"/>
                <a:chOff x="30707" y="783324"/>
                <a:chExt cx="8732293" cy="4703076"/>
              </a:xfrm>
            </p:grpSpPr>
            <p:cxnSp>
              <p:nvCxnSpPr>
                <p:cNvPr id="18" name="Прямая соединительная линия 5"/>
                <p:cNvCxnSpPr/>
                <p:nvPr/>
              </p:nvCxnSpPr>
              <p:spPr>
                <a:xfrm>
                  <a:off x="533400" y="3429000"/>
                  <a:ext cx="8229600" cy="0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TextBox 18"/>
                <p:cNvSpPr txBox="1"/>
                <p:nvPr/>
              </p:nvSpPr>
              <p:spPr>
                <a:xfrm>
                  <a:off x="448196" y="1314333"/>
                  <a:ext cx="1071126" cy="923330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ru-RU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 </a:t>
                  </a:r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Local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Variable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Slots </a:t>
                  </a:r>
                </a:p>
              </p:txBody>
            </p:sp>
            <p:sp>
              <p:nvSpPr>
                <p:cNvPr id="20" name="Rectangle 81"/>
                <p:cNvSpPr/>
                <p:nvPr/>
              </p:nvSpPr>
              <p:spPr>
                <a:xfrm>
                  <a:off x="30707" y="4796253"/>
                  <a:ext cx="1906107" cy="646331"/>
                </a:xfrm>
                <a:prstGeom prst="rect">
                  <a:avLst/>
                </a:prstGeom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Evaluation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Stack</a:t>
                  </a:r>
                </a:p>
              </p:txBody>
            </p:sp>
            <p:grpSp>
              <p:nvGrpSpPr>
                <p:cNvPr id="21" name="Группа 29"/>
                <p:cNvGrpSpPr/>
                <p:nvPr/>
              </p:nvGrpSpPr>
              <p:grpSpPr>
                <a:xfrm>
                  <a:off x="2055125" y="3709613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51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2" name="Группа 30"/>
                <p:cNvGrpSpPr/>
                <p:nvPr/>
              </p:nvGrpSpPr>
              <p:grpSpPr>
                <a:xfrm>
                  <a:off x="3418794" y="3709612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48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3" name="Группа 34"/>
                <p:cNvGrpSpPr/>
                <p:nvPr/>
              </p:nvGrpSpPr>
              <p:grpSpPr>
                <a:xfrm>
                  <a:off x="4742658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45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4" name="Группа 68"/>
                <p:cNvGrpSpPr/>
                <p:nvPr/>
              </p:nvGrpSpPr>
              <p:grpSpPr>
                <a:xfrm>
                  <a:off x="1770857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39" name="Прямоугольник 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endParaRPr>
                  </a:p>
                </p:txBody>
              </p:sp>
              <p:sp>
                <p:nvSpPr>
                  <p:cNvPr id="40" name="Прямоугольник 46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1" name="Прямоугольник 47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43" name="TextBox 42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44" name="TextBox 43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25" name="Группа 108"/>
                <p:cNvGrpSpPr/>
                <p:nvPr/>
              </p:nvGrpSpPr>
              <p:grpSpPr>
                <a:xfrm>
                  <a:off x="3134525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33" name="Прямоугольник 10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34" name="Прямоугольник 110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35" name="Прямоугольник 111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36" name="TextBox 35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37" name="TextBox 36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38" name="TextBox 37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26" name="Группа 115"/>
                <p:cNvGrpSpPr/>
                <p:nvPr/>
              </p:nvGrpSpPr>
              <p:grpSpPr>
                <a:xfrm>
                  <a:off x="4458389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27" name="Прямоугольник 116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28" name="Прямоугольник 117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29" name="Прямоугольник 118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30" name="TextBox 29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31" name="TextBox 30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32" name="TextBox 31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</p:grpSp>
          <p:sp>
            <p:nvSpPr>
              <p:cNvPr id="12" name="Прямоугольник 140"/>
              <p:cNvSpPr/>
              <p:nvPr/>
            </p:nvSpPr>
            <p:spPr>
              <a:xfrm>
                <a:off x="2217790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3" name="Прямоугольник 142"/>
              <p:cNvSpPr/>
              <p:nvPr/>
            </p:nvSpPr>
            <p:spPr>
              <a:xfrm>
                <a:off x="3581458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297189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5" name="Прямоугольник 144"/>
              <p:cNvSpPr/>
              <p:nvPr/>
            </p:nvSpPr>
            <p:spPr>
              <a:xfrm>
                <a:off x="4905322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7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621053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960759" y="2849302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</p:grpSp>
        <p:sp>
          <p:nvSpPr>
            <p:cNvPr id="5" name="Прямоугольник 80"/>
            <p:cNvSpPr/>
            <p:nvPr/>
          </p:nvSpPr>
          <p:spPr>
            <a:xfrm>
              <a:off x="3515078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IL_000B: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add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6" name="Прямоугольник 81"/>
            <p:cNvSpPr/>
            <p:nvPr/>
          </p:nvSpPr>
          <p:spPr>
            <a:xfrm>
              <a:off x="4875980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IL_000C:</a:t>
              </a: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stloc.3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" name="Прямоугольник 84"/>
            <p:cNvSpPr/>
            <p:nvPr/>
          </p:nvSpPr>
          <p:spPr>
            <a:xfrm>
              <a:off x="2154176" y="5591728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o-RO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IL_000A: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pPr algn="ctr"/>
              <a:r>
                <a:rPr lang="ro-RO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mul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583942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578383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6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949952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693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sp>
        <p:nvSpPr>
          <p:cNvPr id="3" name="Flowchart: Document 8"/>
          <p:cNvSpPr/>
          <p:nvPr/>
        </p:nvSpPr>
        <p:spPr>
          <a:xfrm>
            <a:off x="1066800" y="891307"/>
            <a:ext cx="1828800" cy="972018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b="1" dirty="0" smtClean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x = 1;</a:t>
            </a: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y = x++;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" name="Flowchart: Document 8"/>
          <p:cNvSpPr/>
          <p:nvPr/>
        </p:nvSpPr>
        <p:spPr>
          <a:xfrm>
            <a:off x="838200" y="2514600"/>
            <a:ext cx="2743200" cy="2895600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1600" b="1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o-RO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IL_0000</a:t>
            </a:r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 </a:t>
            </a:r>
            <a:r>
              <a:rPr lang="ro-RO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nop</a:t>
            </a:r>
            <a:endParaRPr lang="ro-RO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IL_0001:  ldc.i4.1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IL_0002:  stloc.0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IL_0003:  ldloc.0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IL_0004:  dup</a:t>
            </a: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IL_0005:  ldc.i4.1</a:t>
            </a:r>
          </a:p>
          <a:p>
            <a:r>
              <a:rPr lang="hu-HU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IL_0006:  add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IL_0007:  stloc.0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IL_0008:  stloc.1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IL_0009:  </a:t>
            </a:r>
            <a:r>
              <a:rPr lang="de-DE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ret</a:t>
            </a:r>
            <a:endParaRPr lang="de-DE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Flowchart: Document 8"/>
          <p:cNvSpPr/>
          <p:nvPr/>
        </p:nvSpPr>
        <p:spPr>
          <a:xfrm>
            <a:off x="4953000" y="958216"/>
            <a:ext cx="1600200" cy="838200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x = 1;</a:t>
            </a:r>
          </a:p>
          <a:p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y = ++x;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6" name="Flowchart: Document 8"/>
          <p:cNvSpPr/>
          <p:nvPr/>
        </p:nvSpPr>
        <p:spPr>
          <a:xfrm>
            <a:off x="4724400" y="2552700"/>
            <a:ext cx="2771405" cy="2819400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pPr algn="ctr"/>
            <a:endParaRPr lang="en-US" sz="1600" b="1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o-RO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IL_0000</a:t>
            </a:r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 </a:t>
            </a:r>
            <a:r>
              <a:rPr lang="ro-RO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nop</a:t>
            </a:r>
            <a:endParaRPr lang="ro-RO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IL_0001:  ldc.i4.1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IL_0002:  stloc.0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IL_0003:  ldloc.0</a:t>
            </a: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IL_0004:  ldc.i4.1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IL_0005:  </a:t>
            </a:r>
            <a:r>
              <a:rPr lang="ro-RO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add</a:t>
            </a:r>
            <a:endParaRPr lang="ro-RO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IL_0006:  dup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IL_0007:  stloc.0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IL_0008:  stloc.1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IL_0009:  </a:t>
            </a:r>
            <a:r>
              <a:rPr lang="de-DE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ret</a:t>
            </a:r>
            <a:endParaRPr lang="de-DE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8" name="Straight Arrow Connector 7"/>
          <p:cNvCxnSpPr>
            <a:stCxn id="3" idx="2"/>
            <a:endCxn id="4" idx="0"/>
          </p:cNvCxnSpPr>
          <p:nvPr/>
        </p:nvCxnSpPr>
        <p:spPr>
          <a:xfrm>
            <a:off x="1981200" y="1799064"/>
            <a:ext cx="228600" cy="715536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prstDash val="sysDot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2"/>
            <a:endCxn id="6" idx="0"/>
          </p:cNvCxnSpPr>
          <p:nvPr/>
        </p:nvCxnSpPr>
        <p:spPr>
          <a:xfrm>
            <a:off x="5753100" y="1741002"/>
            <a:ext cx="357003" cy="811698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prstDash val="sysDot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07751" y="1959291"/>
            <a:ext cx="137569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C# compiler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110102" y="1962185"/>
            <a:ext cx="137569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C# compiler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975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Определение </a:t>
            </a:r>
            <a:r>
              <a:rPr lang="ru-RU" dirty="0"/>
              <a:t>членов типа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34043" y="1066800"/>
            <a:ext cx="8675914" cy="3693320"/>
            <a:chOff x="228600" y="1066800"/>
            <a:chExt cx="8675914" cy="3693320"/>
          </a:xfrm>
        </p:grpSpPr>
        <p:sp>
          <p:nvSpPr>
            <p:cNvPr id="6" name="Rectangle 5"/>
            <p:cNvSpPr/>
            <p:nvPr/>
          </p:nvSpPr>
          <p:spPr>
            <a:xfrm>
              <a:off x="228600" y="1066800"/>
              <a:ext cx="867591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Определение типа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состоит из определения нулевого или большего количества членов типа (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members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).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228600" y="2036296"/>
              <a:ext cx="867591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От членов типа зависят способы использования и правила функционирования типа. Для каждого члена типа определен (возможно неявно) модификатор доступа, управляющий доступом к члену типа. Члены типа, доступные извне, обобщенно называются контрактом типа (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type contract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28600" y="3559791"/>
              <a:ext cx="867591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Кроме правил доступа к членам, можно определить, должен ли существовать экземпляр типа для доступа к его члену.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Практически все члены  можно разделить либо на члены экземпляра, либо на члены типа. Для обращения к члену экземпляра, должен существовать экземпляр типа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859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3" name="Группа 181"/>
          <p:cNvGrpSpPr/>
          <p:nvPr/>
        </p:nvGrpSpPr>
        <p:grpSpPr>
          <a:xfrm>
            <a:off x="133802" y="685800"/>
            <a:ext cx="8861007" cy="5745775"/>
            <a:chOff x="133802" y="685800"/>
            <a:chExt cx="8861007" cy="5745775"/>
          </a:xfrm>
        </p:grpSpPr>
        <p:grpSp>
          <p:nvGrpSpPr>
            <p:cNvPr id="4" name="Группа 178"/>
            <p:cNvGrpSpPr/>
            <p:nvPr/>
          </p:nvGrpSpPr>
          <p:grpSpPr>
            <a:xfrm>
              <a:off x="133802" y="685800"/>
              <a:ext cx="8861007" cy="5745775"/>
              <a:chOff x="100473" y="670361"/>
              <a:chExt cx="8861007" cy="5745775"/>
            </a:xfrm>
          </p:grpSpPr>
          <p:cxnSp>
            <p:nvCxnSpPr>
              <p:cNvPr id="6" name="Прямая соединительная линия 4"/>
              <p:cNvCxnSpPr/>
              <p:nvPr/>
            </p:nvCxnSpPr>
            <p:spPr>
              <a:xfrm>
                <a:off x="3810000" y="670361"/>
                <a:ext cx="0" cy="5745775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" name="Группа 25"/>
              <p:cNvGrpSpPr/>
              <p:nvPr/>
            </p:nvGrpSpPr>
            <p:grpSpPr>
              <a:xfrm>
                <a:off x="5423499" y="1524000"/>
                <a:ext cx="973169" cy="3810000"/>
                <a:chOff x="322231" y="1371082"/>
                <a:chExt cx="1837901" cy="3810000"/>
              </a:xfrm>
            </p:grpSpPr>
            <p:cxnSp>
              <p:nvCxnSpPr>
                <p:cNvPr id="78" name="Straight Connector 6"/>
                <p:cNvCxnSpPr/>
                <p:nvPr/>
              </p:nvCxnSpPr>
              <p:spPr>
                <a:xfrm>
                  <a:off x="322231" y="518108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9" name="Группа 24"/>
                <p:cNvGrpSpPr/>
                <p:nvPr/>
              </p:nvGrpSpPr>
              <p:grpSpPr>
                <a:xfrm>
                  <a:off x="322231" y="1371082"/>
                  <a:ext cx="1837901" cy="3810000"/>
                  <a:chOff x="322231" y="1371082"/>
                  <a:chExt cx="1837901" cy="3810000"/>
                </a:xfrm>
              </p:grpSpPr>
              <p:cxnSp>
                <p:nvCxnSpPr>
                  <p:cNvPr id="80" name="Straight Connector 5"/>
                  <p:cNvCxnSpPr/>
                  <p:nvPr/>
                </p:nvCxnSpPr>
                <p:spPr>
                  <a:xfrm>
                    <a:off x="2135195" y="1371082"/>
                    <a:ext cx="0" cy="38100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7"/>
                  <p:cNvCxnSpPr/>
                  <p:nvPr/>
                </p:nvCxnSpPr>
                <p:spPr>
                  <a:xfrm>
                    <a:off x="322231" y="29712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39"/>
                  <p:cNvCxnSpPr/>
                  <p:nvPr/>
                </p:nvCxnSpPr>
                <p:spPr>
                  <a:xfrm>
                    <a:off x="322231" y="38094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5"/>
                  <p:cNvCxnSpPr/>
                  <p:nvPr/>
                </p:nvCxnSpPr>
                <p:spPr>
                  <a:xfrm>
                    <a:off x="322231" y="1447282"/>
                    <a:ext cx="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8" name="Left Brace 20"/>
              <p:cNvSpPr/>
              <p:nvPr/>
            </p:nvSpPr>
            <p:spPr>
              <a:xfrm>
                <a:off x="381000" y="4093431"/>
                <a:ext cx="395613" cy="2000295"/>
              </a:xfrm>
              <a:prstGeom prst="leftBrace">
                <a:avLst>
                  <a:gd name="adj1" fmla="val 8333"/>
                  <a:gd name="adj2" fmla="val 48535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Left Brace 21"/>
              <p:cNvSpPr/>
              <p:nvPr/>
            </p:nvSpPr>
            <p:spPr>
              <a:xfrm>
                <a:off x="410616" y="1425213"/>
                <a:ext cx="356876" cy="2646058"/>
              </a:xfrm>
              <a:prstGeom prst="leftBrace">
                <a:avLst>
                  <a:gd name="adj1" fmla="val 8333"/>
                  <a:gd name="adj2" fmla="val 48535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" name="Right Brace 22"/>
              <p:cNvSpPr/>
              <p:nvPr/>
            </p:nvSpPr>
            <p:spPr>
              <a:xfrm>
                <a:off x="2554500" y="3124199"/>
                <a:ext cx="417299" cy="873457"/>
              </a:xfrm>
              <a:prstGeom prst="rightBrac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" name="Right Brace 23"/>
              <p:cNvSpPr/>
              <p:nvPr/>
            </p:nvSpPr>
            <p:spPr>
              <a:xfrm>
                <a:off x="2545775" y="1425213"/>
                <a:ext cx="426025" cy="1698986"/>
              </a:xfrm>
              <a:prstGeom prst="rightBrac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 rot="16200000">
                <a:off x="-442144" y="2185730"/>
                <a:ext cx="142378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Stackframe</a:t>
                </a:r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1</a:t>
                </a: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 rot="16200000">
                <a:off x="-440029" y="4935279"/>
                <a:ext cx="142859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Stackframe</a:t>
                </a:r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0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 rot="16200000">
                <a:off x="2763447" y="1837822"/>
                <a:ext cx="117392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Evaluation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 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Space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 rot="16200000">
                <a:off x="2591236" y="3146206"/>
                <a:ext cx="154882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Arguments 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and 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Local Variables</a:t>
                </a:r>
              </a:p>
            </p:txBody>
          </p:sp>
          <p:cxnSp>
            <p:nvCxnSpPr>
              <p:cNvPr id="16" name="Straight Arrow Connector 29"/>
              <p:cNvCxnSpPr/>
              <p:nvPr/>
            </p:nvCxnSpPr>
            <p:spPr>
              <a:xfrm flipH="1" flipV="1">
                <a:off x="1447800" y="1372603"/>
                <a:ext cx="9660" cy="1467681"/>
              </a:xfrm>
              <a:prstGeom prst="straightConnector1">
                <a:avLst/>
              </a:prstGeom>
              <a:ln>
                <a:solidFill>
                  <a:schemeClr val="accent2">
                    <a:lumMod val="75000"/>
                  </a:schemeClr>
                </a:solidFill>
                <a:prstDash val="sysDash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/>
              <p:cNvSpPr txBox="1"/>
              <p:nvPr/>
            </p:nvSpPr>
            <p:spPr>
              <a:xfrm rot="16200000">
                <a:off x="863868" y="1956999"/>
                <a:ext cx="8178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Grows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1912923" y="3560927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1904680" y="3146173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grpSp>
            <p:nvGrpSpPr>
              <p:cNvPr id="20" name="Группа 96"/>
              <p:cNvGrpSpPr/>
              <p:nvPr/>
            </p:nvGrpSpPr>
            <p:grpSpPr>
              <a:xfrm>
                <a:off x="4165911" y="1589470"/>
                <a:ext cx="998260" cy="3744530"/>
                <a:chOff x="274845" y="1428592"/>
                <a:chExt cx="1885287" cy="3744530"/>
              </a:xfrm>
            </p:grpSpPr>
            <p:cxnSp>
              <p:nvCxnSpPr>
                <p:cNvPr id="71" name="Straight Connector 6"/>
                <p:cNvCxnSpPr/>
                <p:nvPr/>
              </p:nvCxnSpPr>
              <p:spPr>
                <a:xfrm>
                  <a:off x="274845" y="517312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2" name="Группа 98"/>
                <p:cNvGrpSpPr/>
                <p:nvPr/>
              </p:nvGrpSpPr>
              <p:grpSpPr>
                <a:xfrm>
                  <a:off x="274845" y="1428592"/>
                  <a:ext cx="1885287" cy="3744530"/>
                  <a:chOff x="274845" y="1428592"/>
                  <a:chExt cx="1885287" cy="3744530"/>
                </a:xfrm>
              </p:grpSpPr>
              <p:cxnSp>
                <p:nvCxnSpPr>
                  <p:cNvPr id="73" name="Straight Connector 5"/>
                  <p:cNvCxnSpPr/>
                  <p:nvPr/>
                </p:nvCxnSpPr>
                <p:spPr>
                  <a:xfrm flipH="1">
                    <a:off x="2129129" y="1439322"/>
                    <a:ext cx="31003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"/>
                  <p:cNvCxnSpPr/>
                  <p:nvPr/>
                </p:nvCxnSpPr>
                <p:spPr>
                  <a:xfrm>
                    <a:off x="322231" y="297709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39"/>
                  <p:cNvCxnSpPr/>
                  <p:nvPr/>
                </p:nvCxnSpPr>
                <p:spPr>
                  <a:xfrm>
                    <a:off x="322231" y="381529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5"/>
                  <p:cNvCxnSpPr/>
                  <p:nvPr/>
                </p:nvCxnSpPr>
                <p:spPr>
                  <a:xfrm flipH="1">
                    <a:off x="274845" y="1428592"/>
                    <a:ext cx="47386" cy="374453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1" name="Группа 104"/>
              <p:cNvGrpSpPr/>
              <p:nvPr/>
            </p:nvGrpSpPr>
            <p:grpSpPr>
              <a:xfrm>
                <a:off x="1554696" y="1510230"/>
                <a:ext cx="982643" cy="3823770"/>
                <a:chOff x="322231" y="1363121"/>
                <a:chExt cx="1855793" cy="3823770"/>
              </a:xfrm>
            </p:grpSpPr>
            <p:cxnSp>
              <p:nvCxnSpPr>
                <p:cNvPr id="64" name="Straight Connector 6"/>
                <p:cNvCxnSpPr/>
                <p:nvPr/>
              </p:nvCxnSpPr>
              <p:spPr>
                <a:xfrm>
                  <a:off x="322231" y="5186891"/>
                  <a:ext cx="181296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65" name="Группа 106"/>
                <p:cNvGrpSpPr/>
                <p:nvPr/>
              </p:nvGrpSpPr>
              <p:grpSpPr>
                <a:xfrm>
                  <a:off x="322231" y="1363121"/>
                  <a:ext cx="1855793" cy="3823770"/>
                  <a:chOff x="322231" y="1363121"/>
                  <a:chExt cx="1855793" cy="3823770"/>
                </a:xfrm>
              </p:grpSpPr>
              <p:cxnSp>
                <p:nvCxnSpPr>
                  <p:cNvPr id="66" name="Straight Connector 5"/>
                  <p:cNvCxnSpPr/>
                  <p:nvPr/>
                </p:nvCxnSpPr>
                <p:spPr>
                  <a:xfrm flipH="1">
                    <a:off x="2135195" y="1363121"/>
                    <a:ext cx="42829" cy="382377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Connector 7"/>
                  <p:cNvCxnSpPr/>
                  <p:nvPr/>
                </p:nvCxnSpPr>
                <p:spPr>
                  <a:xfrm>
                    <a:off x="322231" y="29633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39"/>
                  <p:cNvCxnSpPr/>
                  <p:nvPr/>
                </p:nvCxnSpPr>
                <p:spPr>
                  <a:xfrm>
                    <a:off x="322231" y="38015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5"/>
                  <p:cNvCxnSpPr/>
                  <p:nvPr/>
                </p:nvCxnSpPr>
                <p:spPr>
                  <a:xfrm>
                    <a:off x="322231" y="1428591"/>
                    <a:ext cx="0" cy="37583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2" name="Группа 126"/>
              <p:cNvGrpSpPr/>
              <p:nvPr/>
            </p:nvGrpSpPr>
            <p:grpSpPr>
              <a:xfrm>
                <a:off x="6639376" y="1589470"/>
                <a:ext cx="976586" cy="3744530"/>
                <a:chOff x="315778" y="1428591"/>
                <a:chExt cx="1844354" cy="3744530"/>
              </a:xfrm>
            </p:grpSpPr>
            <p:cxnSp>
              <p:nvCxnSpPr>
                <p:cNvPr id="57" name="Straight Connector 6"/>
                <p:cNvCxnSpPr/>
                <p:nvPr/>
              </p:nvCxnSpPr>
              <p:spPr>
                <a:xfrm>
                  <a:off x="322231" y="5173121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8" name="Группа 128"/>
                <p:cNvGrpSpPr/>
                <p:nvPr/>
              </p:nvGrpSpPr>
              <p:grpSpPr>
                <a:xfrm>
                  <a:off x="315778" y="1428591"/>
                  <a:ext cx="1844354" cy="3744530"/>
                  <a:chOff x="315778" y="1428591"/>
                  <a:chExt cx="1844354" cy="3744530"/>
                </a:xfrm>
              </p:grpSpPr>
              <p:cxnSp>
                <p:nvCxnSpPr>
                  <p:cNvPr id="59" name="Straight Connector 5"/>
                  <p:cNvCxnSpPr/>
                  <p:nvPr/>
                </p:nvCxnSpPr>
                <p:spPr>
                  <a:xfrm flipH="1">
                    <a:off x="2129475" y="1439321"/>
                    <a:ext cx="572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Straight Connector 7"/>
                  <p:cNvCxnSpPr/>
                  <p:nvPr/>
                </p:nvCxnSpPr>
                <p:spPr>
                  <a:xfrm>
                    <a:off x="322231" y="29633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" name="Straight Connector 39"/>
                  <p:cNvCxnSpPr/>
                  <p:nvPr/>
                </p:nvCxnSpPr>
                <p:spPr>
                  <a:xfrm>
                    <a:off x="322231" y="38015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Connector 5"/>
                  <p:cNvCxnSpPr/>
                  <p:nvPr/>
                </p:nvCxnSpPr>
                <p:spPr>
                  <a:xfrm flipH="1">
                    <a:off x="315778" y="1428591"/>
                    <a:ext cx="6453" cy="374453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3" name="Группа 134"/>
              <p:cNvGrpSpPr/>
              <p:nvPr/>
            </p:nvGrpSpPr>
            <p:grpSpPr>
              <a:xfrm>
                <a:off x="7894535" y="1425213"/>
                <a:ext cx="973169" cy="3908787"/>
                <a:chOff x="322231" y="1272295"/>
                <a:chExt cx="1837901" cy="3908787"/>
              </a:xfrm>
            </p:grpSpPr>
            <p:cxnSp>
              <p:nvCxnSpPr>
                <p:cNvPr id="52" name="Straight Connector 6"/>
                <p:cNvCxnSpPr/>
                <p:nvPr/>
              </p:nvCxnSpPr>
              <p:spPr>
                <a:xfrm>
                  <a:off x="322231" y="518108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3" name="Группа 136"/>
                <p:cNvGrpSpPr/>
                <p:nvPr/>
              </p:nvGrpSpPr>
              <p:grpSpPr>
                <a:xfrm>
                  <a:off x="322231" y="1272295"/>
                  <a:ext cx="1837901" cy="3908787"/>
                  <a:chOff x="322231" y="1272295"/>
                  <a:chExt cx="1837901" cy="3908787"/>
                </a:xfrm>
              </p:grpSpPr>
              <p:cxnSp>
                <p:nvCxnSpPr>
                  <p:cNvPr id="54" name="Straight Connector 5"/>
                  <p:cNvCxnSpPr/>
                  <p:nvPr/>
                </p:nvCxnSpPr>
                <p:spPr>
                  <a:xfrm>
                    <a:off x="2135195" y="1272295"/>
                    <a:ext cx="0" cy="3908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Straight Connector 39"/>
                  <p:cNvCxnSpPr/>
                  <p:nvPr/>
                </p:nvCxnSpPr>
                <p:spPr>
                  <a:xfrm>
                    <a:off x="322231" y="38094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Straight Connector 5"/>
                  <p:cNvCxnSpPr/>
                  <p:nvPr/>
                </p:nvCxnSpPr>
                <p:spPr>
                  <a:xfrm>
                    <a:off x="322231" y="1447282"/>
                    <a:ext cx="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4" name="TextBox 23"/>
              <p:cNvSpPr txBox="1"/>
              <p:nvPr/>
            </p:nvSpPr>
            <p:spPr>
              <a:xfrm>
                <a:off x="4084018" y="5410510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ldarg.0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5323119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ldarg.1</a:t>
                </a: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6562220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add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7787552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ret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4562244" y="3603185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4554001" y="3188431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5789260" y="358140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5781017" y="3166646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cxnSp>
            <p:nvCxnSpPr>
              <p:cNvPr id="32" name="Straight Connector 38"/>
              <p:cNvCxnSpPr/>
              <p:nvPr/>
            </p:nvCxnSpPr>
            <p:spPr>
              <a:xfrm>
                <a:off x="4191002" y="2743200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8"/>
              <p:cNvCxnSpPr/>
              <p:nvPr/>
            </p:nvCxnSpPr>
            <p:spPr>
              <a:xfrm>
                <a:off x="5410295" y="2743200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8"/>
              <p:cNvCxnSpPr/>
              <p:nvPr/>
            </p:nvCxnSpPr>
            <p:spPr>
              <a:xfrm>
                <a:off x="5410295" y="2295741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4523064" y="274756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5755042" y="274756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755042" y="2336722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cxnSp>
            <p:nvCxnSpPr>
              <p:cNvPr id="38" name="Straight Connector 38"/>
              <p:cNvCxnSpPr/>
              <p:nvPr/>
            </p:nvCxnSpPr>
            <p:spPr>
              <a:xfrm>
                <a:off x="6626560" y="2742618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/>
              <p:cNvSpPr txBox="1"/>
              <p:nvPr/>
            </p:nvSpPr>
            <p:spPr>
              <a:xfrm>
                <a:off x="6971307" y="2746978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8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413133" y="4373684"/>
                <a:ext cx="11739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Main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431764" y="2915912"/>
                <a:ext cx="11739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Add</a:t>
                </a: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725152" y="842516"/>
                <a:ext cx="26559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dirty="0" smtClean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Настройка вызова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311410" y="845823"/>
                <a:ext cx="26559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dirty="0" smtClean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Выполнение метода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8226078" y="4230157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8</a:t>
                </a:r>
              </a:p>
            </p:txBody>
          </p:sp>
          <p:cxnSp>
            <p:nvCxnSpPr>
              <p:cNvPr id="45" name="Скругленная соединительная линия 52"/>
              <p:cNvCxnSpPr/>
              <p:nvPr/>
            </p:nvCxnSpPr>
            <p:spPr>
              <a:xfrm>
                <a:off x="7268184" y="2916255"/>
                <a:ext cx="1106333" cy="1313902"/>
              </a:xfrm>
              <a:prstGeom prst="curvedConnector2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prstDash val="sysDot"/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Прямоугольник 67"/>
              <p:cNvSpPr/>
              <p:nvPr/>
            </p:nvSpPr>
            <p:spPr>
              <a:xfrm>
                <a:off x="104939" y="4658364"/>
                <a:ext cx="1829095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0850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ldc.i4.3 </a:t>
                </a:r>
              </a:p>
              <a:p>
                <a:pPr marL="450850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ldc.i4.5 </a:t>
                </a:r>
              </a:p>
              <a:p>
                <a:pPr marL="450850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call Add</a:t>
                </a: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1881515" y="4376483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4475039" y="4342811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5758232" y="4337449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6948448" y="4320413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8203918" y="4353677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</p:grpSp>
        <p:sp>
          <p:nvSpPr>
            <p:cNvPr id="5" name="Прямоугольник 179"/>
            <p:cNvSpPr/>
            <p:nvPr/>
          </p:nvSpPr>
          <p:spPr>
            <a:xfrm>
              <a:off x="250271" y="3160878"/>
              <a:ext cx="1829095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50850"/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ldarg.0 </a:t>
              </a:r>
            </a:p>
            <a:p>
              <a:pPr marL="450850"/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ldarg.1 </a:t>
              </a:r>
            </a:p>
            <a:p>
              <a:pPr marL="450850"/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add</a:t>
              </a:r>
              <a:b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ret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00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990571" y="2819400"/>
            <a:ext cx="55042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Управление потоком выполнения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0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Управление потоком выполнения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поддерживает множество утверждений, которые составляют таксономию следующим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образом</a:t>
            </a:r>
          </a:p>
          <a:p>
            <a:pPr algn="just"/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Expression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statements</a:t>
            </a:r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Blocks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Declaration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Selection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statements 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Iteration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Jump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Exception handling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Resource management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 and unchecked contexts </a:t>
            </a:r>
          </a:p>
          <a:p>
            <a:pPr algn="just"/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79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выражения</a:t>
            </a:r>
            <a:endParaRPr lang="ru-RU" dirty="0"/>
          </a:p>
        </p:txBody>
      </p:sp>
      <p:grpSp>
        <p:nvGrpSpPr>
          <p:cNvPr id="18" name="Group 17"/>
          <p:cNvGrpSpPr/>
          <p:nvPr/>
        </p:nvGrpSpPr>
        <p:grpSpPr>
          <a:xfrm>
            <a:off x="228600" y="762000"/>
            <a:ext cx="8686800" cy="5369210"/>
            <a:chOff x="228600" y="762000"/>
            <a:chExt cx="8686800" cy="5369210"/>
          </a:xfrm>
        </p:grpSpPr>
        <p:grpSp>
          <p:nvGrpSpPr>
            <p:cNvPr id="12" name="Group 11"/>
            <p:cNvGrpSpPr/>
            <p:nvPr/>
          </p:nvGrpSpPr>
          <p:grpSpPr>
            <a:xfrm>
              <a:off x="228600" y="762000"/>
              <a:ext cx="8686800" cy="5369210"/>
              <a:chOff x="228600" y="762000"/>
              <a:chExt cx="8686800" cy="536921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28600" y="762000"/>
                <a:ext cx="8686800" cy="18928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5563" algn="just">
                  <a:lnSpc>
                    <a:spcPct val="13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Expression statements</a:t>
                </a:r>
                <a:r>
                  <a:rPr lang="ru-RU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mr-IN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–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позволяют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подмножеству выражений, поддерживаемых языком, появляться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самостоятельно,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как правило, потому что они имеют полезные побочные эффекты, помимо создания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значения. Включают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различные формы присваивания,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инкременты и декременты в постфиксной и префиксной форме,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но также и вызовы методов.</a:t>
                </a:r>
                <a:endPara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33362" y="2838001"/>
                <a:ext cx="7972426" cy="32932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("Hello World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static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void Main() </a:t>
                </a:r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//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Wasteful computation, ignoring the result. </a:t>
                </a:r>
              </a:p>
              <a:p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Math.Sin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Math.PI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/ 2); </a:t>
                </a:r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name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=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Bart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age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= 25;</a:t>
                </a:r>
                <a:b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age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+= 1;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6172200" y="2838001"/>
                <a:ext cx="248337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Expression statements</a:t>
                </a:r>
                <a:r>
                  <a:rPr lang="ru-RU" b="1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endParaRPr lang="en-US" dirty="0"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cxnSp>
            <p:nvCxnSpPr>
              <p:cNvPr id="6" name="Straight Arrow Connector 5"/>
              <p:cNvCxnSpPr/>
              <p:nvPr/>
            </p:nvCxnSpPr>
            <p:spPr>
              <a:xfrm flipH="1">
                <a:off x="4038600" y="3048000"/>
                <a:ext cx="2133600" cy="0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/>
              <p:nvPr/>
            </p:nvCxnSpPr>
            <p:spPr>
              <a:xfrm flipH="1">
                <a:off x="2209800" y="3048000"/>
                <a:ext cx="3962400" cy="1219200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Arrow Connector 13"/>
            <p:cNvCxnSpPr/>
            <p:nvPr/>
          </p:nvCxnSpPr>
          <p:spPr>
            <a:xfrm flipH="1">
              <a:off x="1828800" y="3022667"/>
              <a:ext cx="4343400" cy="25146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979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блоки</a:t>
            </a:r>
            <a:endParaRPr lang="ru-RU" dirty="0"/>
          </a:p>
        </p:txBody>
      </p:sp>
      <p:grpSp>
        <p:nvGrpSpPr>
          <p:cNvPr id="11" name="Group 10"/>
          <p:cNvGrpSpPr/>
          <p:nvPr/>
        </p:nvGrpSpPr>
        <p:grpSpPr>
          <a:xfrm>
            <a:off x="228600" y="762000"/>
            <a:ext cx="8686800" cy="4216301"/>
            <a:chOff x="228600" y="762000"/>
            <a:chExt cx="8686800" cy="4216301"/>
          </a:xfrm>
        </p:grpSpPr>
        <p:grpSp>
          <p:nvGrpSpPr>
            <p:cNvPr id="5" name="Group 4"/>
            <p:cNvGrpSpPr/>
            <p:nvPr/>
          </p:nvGrpSpPr>
          <p:grpSpPr>
            <a:xfrm>
              <a:off x="228600" y="762000"/>
              <a:ext cx="8686800" cy="4216301"/>
              <a:chOff x="228600" y="762000"/>
              <a:chExt cx="8686800" cy="4216301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28600" y="762000"/>
                <a:ext cx="8686800" cy="7834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2700" algn="just">
                  <a:lnSpc>
                    <a:spcPct val="13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Blocks</a:t>
                </a:r>
                <a:r>
                  <a:rPr lang="en-US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- области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кода, ограниченные фигурными фигурными скобками, - это способ группировать несколько операторов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вместе, играют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роль в определении переменных</a:t>
                </a: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28600" y="2362200"/>
                <a:ext cx="8229600" cy="261610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if (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user.Age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&gt;= 18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</a:t>
                </a: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session.User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= user;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NavigateToHomepage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user.Homepage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else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LogInvalidAccessAttempt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();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ShowAccessDeniedPage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();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6172200" y="2838001"/>
              <a:ext cx="24833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Expression statements</a:t>
              </a:r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4038600" y="3048000"/>
              <a:ext cx="2133600" cy="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stCxn id="6" idx="1"/>
            </p:cNvCxnSpPr>
            <p:nvPr/>
          </p:nvCxnSpPr>
          <p:spPr>
            <a:xfrm flipH="1">
              <a:off x="4267200" y="3022667"/>
              <a:ext cx="1905000" cy="124453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5314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объявления</a:t>
            </a:r>
            <a:endParaRPr lang="ru-RU" dirty="0"/>
          </a:p>
        </p:txBody>
      </p:sp>
      <p:grpSp>
        <p:nvGrpSpPr>
          <p:cNvPr id="15" name="Group 14"/>
          <p:cNvGrpSpPr/>
          <p:nvPr/>
        </p:nvGrpSpPr>
        <p:grpSpPr>
          <a:xfrm>
            <a:off x="228600" y="762000"/>
            <a:ext cx="8686800" cy="3474660"/>
            <a:chOff x="228600" y="762000"/>
            <a:chExt cx="8686800" cy="3474660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Declaration statements</a:t>
              </a:r>
              <a:r>
                <a:rPr lang="ru-RU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- 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для объявления локальных переменных или констант путем сопоставления имени с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идентификатором, тесно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связаны с блоками из-за правил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области видимости.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667000"/>
              <a:ext cx="6244017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age;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name; // This is invalid.</a:t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name =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"Bart";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Here we can infer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triangleSideCount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3;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248400" y="2849940"/>
              <a:ext cx="248337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Expression statements</a:t>
              </a:r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H="1" flipV="1">
              <a:off x="2057400" y="2895600"/>
              <a:ext cx="4114800" cy="152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38600" y="3022667"/>
              <a:ext cx="2133600" cy="101593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3505200" y="3048000"/>
              <a:ext cx="2667000" cy="533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8959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5" name="Group 4"/>
          <p:cNvGrpSpPr/>
          <p:nvPr/>
        </p:nvGrpSpPr>
        <p:grpSpPr>
          <a:xfrm>
            <a:off x="228600" y="1066800"/>
            <a:ext cx="8686800" cy="4057563"/>
            <a:chOff x="228600" y="762000"/>
            <a:chExt cx="8686800" cy="4057563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532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Selection</a:t>
              </a:r>
              <a:r>
                <a:rPr lang="ru-RU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предоставляют инструменты для ветвления потока выполнения на основе результата оценки выражения. Поток может быть переключен на основе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результата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или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булева условия, которые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могут использоваться для перехода в том или ином направлении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511239"/>
              <a:ext cx="784860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Ignore when condition evaluates false. </a:t>
              </a:r>
              <a:endPara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(condition)</a:t>
              </a:r>
            </a:p>
            <a:p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-if-true</a:t>
              </a:r>
            </a:p>
            <a:p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Also handle the false case.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(condition)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-if-true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else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if-false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sp>
        <p:nvSpPr>
          <p:cNvPr id="6" name="Rectangle 5"/>
          <p:cNvSpPr/>
          <p:nvPr/>
        </p:nvSpPr>
        <p:spPr>
          <a:xfrm>
            <a:off x="6832763" y="3068452"/>
            <a:ext cx="1263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one-way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if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9" name="Straight Arrow Connector 8"/>
          <p:cNvCxnSpPr>
            <a:stCxn id="6" idx="1"/>
          </p:cNvCxnSpPr>
          <p:nvPr/>
        </p:nvCxnSpPr>
        <p:spPr>
          <a:xfrm flipH="1">
            <a:off x="3810000" y="3253118"/>
            <a:ext cx="3022763" cy="18466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872838" y="4191000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either-or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if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>
            <a:off x="3657600" y="4375666"/>
            <a:ext cx="3215238" cy="18466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29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20" name="Group 19"/>
          <p:cNvGrpSpPr/>
          <p:nvPr/>
        </p:nvGrpSpPr>
        <p:grpSpPr>
          <a:xfrm>
            <a:off x="206114" y="1219200"/>
            <a:ext cx="8693672" cy="4072354"/>
            <a:chOff x="206114" y="1219200"/>
            <a:chExt cx="8693672" cy="4072354"/>
          </a:xfrm>
        </p:grpSpPr>
        <p:grpSp>
          <p:nvGrpSpPr>
            <p:cNvPr id="14" name="Group 13"/>
            <p:cNvGrpSpPr/>
            <p:nvPr/>
          </p:nvGrpSpPr>
          <p:grpSpPr>
            <a:xfrm>
              <a:off x="244214" y="1219200"/>
              <a:ext cx="8655572" cy="3157954"/>
              <a:chOff x="228600" y="990600"/>
              <a:chExt cx="8655572" cy="3157954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228600" y="990600"/>
                <a:ext cx="7848600" cy="20621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if (n % 2 == 0)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("Even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else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Odd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228600" y="3810000"/>
                <a:ext cx="332655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% 2 == 0 ?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Even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: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Odd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6400800" y="2133600"/>
                <a:ext cx="2483372" cy="13388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either-or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if</a:t>
                </a: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  <a:p>
                <a:pPr algn="ctr"/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form if-statement 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vs</a:t>
                </a:r>
              </a:p>
              <a:p>
                <a:pPr algn="ctr"/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ternary statement</a:t>
                </a:r>
                <a:endParaRPr lang="en-US" dirty="0"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cxnSp>
            <p:nvCxnSpPr>
              <p:cNvPr id="8" name="Straight Arrow Connector 7"/>
              <p:cNvCxnSpPr>
                <a:stCxn id="7" idx="1"/>
              </p:cNvCxnSpPr>
              <p:nvPr/>
            </p:nvCxnSpPr>
            <p:spPr>
              <a:xfrm flipH="1" flipV="1">
                <a:off x="2209800" y="2179261"/>
                <a:ext cx="4191000" cy="62375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>
                <a:stCxn id="7" idx="1"/>
              </p:cNvCxnSpPr>
              <p:nvPr/>
            </p:nvCxnSpPr>
            <p:spPr>
              <a:xfrm flipH="1">
                <a:off x="3555152" y="2803014"/>
                <a:ext cx="2845648" cy="100698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Rectangle 14"/>
            <p:cNvSpPr/>
            <p:nvPr/>
          </p:nvSpPr>
          <p:spPr>
            <a:xfrm>
              <a:off x="206114" y="4953000"/>
              <a:ext cx="855688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Type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result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condition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 ?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true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 :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false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378314" y="4342373"/>
              <a:ext cx="248337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ternary </a:t>
              </a: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statement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7" name="Straight Arrow Connector 16"/>
            <p:cNvCxnSpPr>
              <a:stCxn id="16" idx="1"/>
            </p:cNvCxnSpPr>
            <p:nvPr/>
          </p:nvCxnSpPr>
          <p:spPr>
            <a:xfrm flipH="1">
              <a:off x="3733800" y="4527039"/>
              <a:ext cx="2644514" cy="425961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7863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12" name="Group 11"/>
          <p:cNvGrpSpPr/>
          <p:nvPr/>
        </p:nvGrpSpPr>
        <p:grpSpPr>
          <a:xfrm>
            <a:off x="244214" y="1219200"/>
            <a:ext cx="8655572" cy="2554545"/>
            <a:chOff x="244214" y="1219200"/>
            <a:chExt cx="8655572" cy="2554545"/>
          </a:xfrm>
        </p:grpSpPr>
        <p:sp>
          <p:nvSpPr>
            <p:cNvPr id="4" name="Rectangle 3"/>
            <p:cNvSpPr/>
            <p:nvPr/>
          </p:nvSpPr>
          <p:spPr>
            <a:xfrm>
              <a:off x="244214" y="1219200"/>
              <a:ext cx="7848600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object foo = "Hello,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(foo is "Hello,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world!")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("Hello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world!");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/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(foo is string s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 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791200" y="2362200"/>
              <a:ext cx="310858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Pattern matching C# 7.0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8" name="Straight Arrow Connector 7"/>
            <p:cNvCxnSpPr>
              <a:stCxn id="7" idx="1"/>
            </p:cNvCxnSpPr>
            <p:nvPr/>
          </p:nvCxnSpPr>
          <p:spPr>
            <a:xfrm flipH="1" flipV="1">
              <a:off x="3429000" y="1905000"/>
              <a:ext cx="2362200" cy="64186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7" idx="1"/>
            </p:cNvCxnSpPr>
            <p:nvPr/>
          </p:nvCxnSpPr>
          <p:spPr>
            <a:xfrm flipH="1">
              <a:off x="2743200" y="2546866"/>
              <a:ext cx="3048000" cy="805934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58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switch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285750" y="1295400"/>
            <a:ext cx="8572500" cy="3508653"/>
            <a:chOff x="371475" y="1295400"/>
            <a:chExt cx="8572500" cy="3508653"/>
          </a:xfrm>
        </p:grpSpPr>
        <p:sp>
          <p:nvSpPr>
            <p:cNvPr id="4" name="Rectangle 3"/>
            <p:cNvSpPr/>
            <p:nvPr/>
          </p:nvSpPr>
          <p:spPr>
            <a:xfrm>
              <a:off x="371475" y="1489591"/>
              <a:ext cx="7848600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switch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([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heck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case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[test1]: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case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[test2]: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default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4295775" y="1295400"/>
              <a:ext cx="4648200" cy="35086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Каждый блок кода в операторе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switch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должен заканчиваться оператором, который явно завершает конструкцию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([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]).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Если опустить этот оператор, в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озникнет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ошибка компиляции. В качестве таких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операторов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можно использовать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:</a:t>
              </a:r>
              <a:endPara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lvl="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break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 </a:t>
              </a:r>
            </a:p>
            <a:p>
              <a:pPr marL="285750" lvl="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throw;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28575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goto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ase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testX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];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28575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return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461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Определение </a:t>
            </a:r>
            <a:r>
              <a:rPr lang="ru-RU" dirty="0"/>
              <a:t>членов типа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43698" y="838200"/>
            <a:ext cx="8656603" cy="3901819"/>
            <a:chOff x="258796" y="783112"/>
            <a:chExt cx="8656603" cy="3901819"/>
          </a:xfrm>
        </p:grpSpPr>
        <p:sp>
          <p:nvSpPr>
            <p:cNvPr id="8" name="Rectangle 7"/>
            <p:cNvSpPr/>
            <p:nvPr/>
          </p:nvSpPr>
          <p:spPr>
            <a:xfrm>
              <a:off x="266056" y="783112"/>
              <a:ext cx="864934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Существует три фундаментальных вида членов типа – поля, методы и вложенные типы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58798" y="1710154"/>
              <a:ext cx="865660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Поле – это именованная единица хранения данных, ассоциированная с типом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58797" y="2433711"/>
              <a:ext cx="865660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Метод – это именованная операция, которую можно вызвать и выполнить 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69686" y="3040071"/>
              <a:ext cx="864571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Вложенный тип – это другой тип, определенный как часть реализации объявляющего типа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58796" y="4038600"/>
              <a:ext cx="865660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Другие виды членов типа – события, свойства и т.д. – это методы, расширенные с помощью метаданных!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551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switch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2875" y="762000"/>
            <a:ext cx="885825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Control control = 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TextBox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switch (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control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TextBox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             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t.Multiline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c when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c.DropDownStyle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== </a:t>
            </a:r>
            <a:r>
              <a:rPr lang="ru-RU" sz="1600" b="1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b="1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ComboBoxStyle.DropDown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c.Items.Count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c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           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c.SelectedItem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default: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("Unknown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");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null: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throw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ArgumentNullException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nameof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(control));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5715001" y="990600"/>
            <a:ext cx="32861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Pattern matching C# 7.0</a:t>
            </a:r>
            <a:endParaRPr lang="en-US" dirty="0"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8" name="Straight Arrow Connector 7"/>
          <p:cNvCxnSpPr>
            <a:stCxn id="7" idx="2"/>
          </p:cNvCxnSpPr>
          <p:nvPr/>
        </p:nvCxnSpPr>
        <p:spPr>
          <a:xfrm flipH="1">
            <a:off x="2514602" y="1359932"/>
            <a:ext cx="4843461" cy="39266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5105400" y="1359932"/>
            <a:ext cx="2252663" cy="130706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29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циклов </a:t>
            </a:r>
            <a:r>
              <a:rPr lang="en-US" dirty="0" smtClean="0"/>
              <a:t>while </a:t>
            </a:r>
            <a:r>
              <a:rPr lang="ru-RU" dirty="0" smtClean="0"/>
              <a:t>и </a:t>
            </a:r>
            <a:r>
              <a:rPr lang="en-US" dirty="0" smtClean="0"/>
              <a:t>do</a:t>
            </a:r>
            <a:endParaRPr lang="ru-RU" dirty="0"/>
          </a:p>
        </p:txBody>
      </p:sp>
      <p:grpSp>
        <p:nvGrpSpPr>
          <p:cNvPr id="9" name="Group 8"/>
          <p:cNvGrpSpPr/>
          <p:nvPr/>
        </p:nvGrpSpPr>
        <p:grpSpPr>
          <a:xfrm>
            <a:off x="209550" y="762000"/>
            <a:ext cx="8729662" cy="4587554"/>
            <a:chOff x="209550" y="762000"/>
            <a:chExt cx="8729662" cy="4587554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Iteration </a:t>
              </a:r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обычно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называются циклами; они выполняют содержащуюся инструкцию несколько раз на основе какого-либо условия или для выполнения заданного фрагмента кода для каждого элемента в последовательности данных.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09550" y="2117804"/>
              <a:ext cx="4572000" cy="12003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while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([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condition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3452812" y="2117804"/>
              <a:ext cx="548640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 (!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reader.EndOfStream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 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reader.ReadLine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66700" y="3533672"/>
              <a:ext cx="270510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</a:t>
              </a:r>
              <a:endPara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while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452812" y="3533672"/>
              <a:ext cx="5334000" cy="18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 k;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/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 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("Press x to exit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");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k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Console.ReadKey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().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KeyChar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 (k != 'x');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641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циклов.</a:t>
            </a:r>
            <a:r>
              <a:rPr lang="en-US" dirty="0" smtClean="0"/>
              <a:t> C-Style </a:t>
            </a:r>
            <a:r>
              <a:rPr lang="ru-RU" dirty="0" smtClean="0"/>
              <a:t>циклы</a:t>
            </a:r>
            <a:r>
              <a:rPr lang="en-US" dirty="0" smtClean="0"/>
              <a:t> for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6200" y="812840"/>
            <a:ext cx="8858250" cy="5352633"/>
            <a:chOff x="-38100" y="1041440"/>
            <a:chExt cx="8858250" cy="5352633"/>
          </a:xfrm>
        </p:grpSpPr>
        <p:sp>
          <p:nvSpPr>
            <p:cNvPr id="4" name="Rectangle 3"/>
            <p:cNvSpPr/>
            <p:nvPr/>
          </p:nvSpPr>
          <p:spPr>
            <a:xfrm>
              <a:off x="95250" y="1041440"/>
              <a:ext cx="872490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counte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rV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ariable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=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starting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alue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[condition]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counter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M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odification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-38100" y="2362200"/>
              <a:ext cx="8724899" cy="4031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2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also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available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here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101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циклов.</a:t>
            </a:r>
            <a:r>
              <a:rPr lang="en-US" dirty="0" smtClean="0"/>
              <a:t> </a:t>
            </a:r>
            <a:r>
              <a:rPr lang="ru-RU" dirty="0" smtClean="0"/>
              <a:t>Итерирование по коллекции </a:t>
            </a:r>
            <a:r>
              <a:rPr lang="mr-IN" dirty="0" smtClean="0"/>
              <a:t>–</a:t>
            </a:r>
            <a:r>
              <a:rPr lang="ru-RU" dirty="0" smtClean="0"/>
              <a:t> цикл</a:t>
            </a:r>
            <a:r>
              <a:rPr lang="en-US" dirty="0" smtClean="0"/>
              <a:t> </a:t>
            </a:r>
            <a:r>
              <a:rPr lang="en-US" dirty="0" err="1" smtClean="0"/>
              <a:t>foreach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09550" y="812840"/>
            <a:ext cx="8724900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itemType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iterationVariable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 collection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Code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to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loop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]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string[] messages 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GetMessagesFromSomewhere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(string message in messages)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(message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 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0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</a:t>
            </a:r>
            <a:r>
              <a:rPr lang="en-US" dirty="0" smtClean="0"/>
              <a:t> </a:t>
            </a:r>
            <a:r>
              <a:rPr lang="ru-RU" dirty="0" err="1" smtClean="0"/>
              <a:t>break</a:t>
            </a:r>
            <a:r>
              <a:rPr lang="ru-RU" dirty="0" smtClean="0"/>
              <a:t>, </a:t>
            </a:r>
            <a:r>
              <a:rPr lang="ru-RU" dirty="0" err="1" smtClean="0"/>
              <a:t>continue</a:t>
            </a:r>
            <a:r>
              <a:rPr lang="ru-RU" dirty="0" smtClean="0"/>
              <a:t>, </a:t>
            </a:r>
            <a:r>
              <a:rPr lang="en-US" dirty="0" err="1" smtClean="0"/>
              <a:t>goto</a:t>
            </a:r>
            <a:endParaRPr lang="ru-RU" dirty="0"/>
          </a:p>
        </p:txBody>
      </p:sp>
      <p:grpSp>
        <p:nvGrpSpPr>
          <p:cNvPr id="5" name="Group 4"/>
          <p:cNvGrpSpPr/>
          <p:nvPr/>
        </p:nvGrpSpPr>
        <p:grpSpPr>
          <a:xfrm>
            <a:off x="228600" y="762000"/>
            <a:ext cx="8686800" cy="3910349"/>
            <a:chOff x="228600" y="762000"/>
            <a:chExt cx="8686800" cy="3910349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Jump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способ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явно передать управление, что может означать различные вещи: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можете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перейти к следующей итерации цикла или полностью выйти из цикла, вернуться из метода, выбросить исключение и т.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д. 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117804"/>
              <a:ext cx="8610600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{ 1, 2, 3, 4, 5, 6, 7, 8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oldNumbers.Length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&gt;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] == 5)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break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}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08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</a:t>
            </a:r>
            <a:r>
              <a:rPr lang="en-US" dirty="0" smtClean="0"/>
              <a:t> </a:t>
            </a:r>
            <a:r>
              <a:rPr lang="ru-RU" dirty="0" err="1" smtClean="0"/>
              <a:t>break</a:t>
            </a:r>
            <a:r>
              <a:rPr lang="ru-RU" dirty="0" smtClean="0"/>
              <a:t>, </a:t>
            </a:r>
            <a:r>
              <a:rPr lang="ru-RU" dirty="0" err="1" smtClean="0"/>
              <a:t>continue</a:t>
            </a:r>
            <a:r>
              <a:rPr lang="ru-RU" dirty="0" smtClean="0"/>
              <a:t>, </a:t>
            </a:r>
            <a:r>
              <a:rPr lang="en-US" dirty="0" err="1" smtClean="0"/>
              <a:t>goto</a:t>
            </a:r>
            <a:endParaRPr lang="ru-RU" dirty="0"/>
          </a:p>
        </p:txBody>
      </p:sp>
      <p:sp>
        <p:nvSpPr>
          <p:cNvPr id="5" name="Rectangle 4"/>
          <p:cNvSpPr/>
          <p:nvPr/>
        </p:nvSpPr>
        <p:spPr>
          <a:xfrm>
            <a:off x="266700" y="838200"/>
            <a:ext cx="8610600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[]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{ 1, 2, 3, 4, 5, 6, 7, 8 };</a:t>
            </a: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0;</a:t>
            </a: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while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oldNumbers.Length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&gt;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] == 5)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continue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++;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737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Обработка исключений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63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Exception handling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выполняется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блочно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-управляемым образом, когда область кода, называемая защищенным блоком, имеет связанные блоки обработчика исключений для типов исключений, которые она готова обрабатывать. Помимо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обра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отки исключения,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может быть указан блок, который выполняется независимо от результата защищенного блока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finally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56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Управление ресурсами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63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Resource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management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обеспечивает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правильный подход к использованию ресурсов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независимо от того, что происходит во время выполнения кода. Оператор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using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предоставляет средство для использования структурированного подхода при работе с ресурсами путем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назначения ресурса блока,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гарантируя, что ресурс очищается независимо от того, как элемент управления покидает этот блок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82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Блокировка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Locks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способ координации выполнения параллельного кода.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Выполнение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операции над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объектом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 использование блокировки (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гарантирует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что никакой другой код не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сможет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выполняться до тех пор, пока удерживается блокировка. Это позволяет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структурировать выполнение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операций, которые касаются объекта, предотвращая несогласованные состояния.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47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Проверяемый и непроверяемый контексты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17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and unchecked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contexts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проверяемый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непроверяемый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контексты для управления арифметическим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переполнением. Существуют в виде синтаксиса выражения и синтаксиса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оператора на основе блока.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52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/>
          <p:cNvGrpSpPr/>
          <p:nvPr/>
        </p:nvGrpSpPr>
        <p:grpSpPr>
          <a:xfrm>
            <a:off x="419100" y="578825"/>
            <a:ext cx="8305800" cy="5486400"/>
            <a:chOff x="304800" y="609600"/>
            <a:chExt cx="8610600" cy="5715000"/>
          </a:xfrm>
        </p:grpSpPr>
        <p:sp>
          <p:nvSpPr>
            <p:cNvPr id="5" name="Rounded Rectangle 4"/>
            <p:cNvSpPr/>
            <p:nvPr/>
          </p:nvSpPr>
          <p:spPr>
            <a:xfrm>
              <a:off x="48006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Reference Types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048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Value Types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991372" y="609600"/>
              <a:ext cx="1237455" cy="381001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Object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609600" y="1217573"/>
              <a:ext cx="1587500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Value Type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05400" y="1606392"/>
              <a:ext cx="1237455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String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54995" y="179445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54995" y="222430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Int16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54994" y="26134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Int32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854993" y="3036679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Int64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854993" y="42898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Decimal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837927" y="4747607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Struct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828798" y="5248320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Enum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828798" y="5761414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Nullable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cxnSp>
          <p:nvCxnSpPr>
            <p:cNvPr id="38" name="Straight Connector 37"/>
            <p:cNvCxnSpPr>
              <a:endCxn id="9" idx="0"/>
            </p:cNvCxnSpPr>
            <p:nvPr/>
          </p:nvCxnSpPr>
          <p:spPr>
            <a:xfrm>
              <a:off x="5715000" y="1293773"/>
              <a:ext cx="9128" cy="31261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2197100" y="1295400"/>
              <a:ext cx="3517900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4572000" y="990603"/>
              <a:ext cx="0" cy="303170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endCxn id="8" idx="2"/>
            </p:cNvCxnSpPr>
            <p:nvPr/>
          </p:nvCxnSpPr>
          <p:spPr>
            <a:xfrm flipV="1">
              <a:off x="1371600" y="1596946"/>
              <a:ext cx="31750" cy="4422854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371600" y="6018704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1371600" y="5465316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>
              <a:endCxn id="32" idx="1"/>
            </p:cNvCxnSpPr>
            <p:nvPr/>
          </p:nvCxnSpPr>
          <p:spPr>
            <a:xfrm>
              <a:off x="1371600" y="4964603"/>
              <a:ext cx="466327" cy="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1397795" y="44309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1387475" y="4024309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1385888" y="35927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1385888" y="31848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>
              <a:off x="1411288" y="2767381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1397795" y="23720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1397000" y="1931693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1371600" y="4239306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angle 99"/>
            <p:cNvSpPr/>
            <p:nvPr/>
          </p:nvSpPr>
          <p:spPr>
            <a:xfrm>
              <a:off x="3324224" y="408860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854993" y="3886200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Single</a:t>
              </a: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1397000" y="380945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103"/>
            <p:cNvSpPr/>
            <p:nvPr/>
          </p:nvSpPr>
          <p:spPr>
            <a:xfrm>
              <a:off x="3343672" y="363193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Char</a:t>
              </a: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854993" y="34516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Boolean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1371600" y="3378614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1411288" y="296061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397000" y="256424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397000" y="215831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Rectangle 109"/>
            <p:cNvSpPr/>
            <p:nvPr/>
          </p:nvSpPr>
          <p:spPr>
            <a:xfrm>
              <a:off x="3336925" y="1993964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Byte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3336925" y="242403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UInt16</a:t>
              </a: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3324224" y="2823918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UInt32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3324224" y="3228577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UInt64</a:t>
              </a:r>
            </a:p>
          </p:txBody>
        </p:sp>
        <p:cxnSp>
          <p:nvCxnSpPr>
            <p:cNvPr id="119" name="Straight Connector 118"/>
            <p:cNvCxnSpPr>
              <a:stCxn id="9" idx="2"/>
            </p:cNvCxnSpPr>
            <p:nvPr/>
          </p:nvCxnSpPr>
          <p:spPr>
            <a:xfrm>
              <a:off x="5724128" y="1985765"/>
              <a:ext cx="0" cy="3576835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6477000" y="5181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Array Types</a:t>
              </a:r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6477000" y="4246894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>
                  <a:latin typeface="Consolas" charset="0"/>
                  <a:ea typeface="Consolas" charset="0"/>
                  <a:cs typeface="Consolas" charset="0"/>
                </a:rPr>
                <a:t>Class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6477000" y="3306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Delegate Types</a:t>
              </a:r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6477000" y="2366306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Interface Types</a:t>
              </a:r>
            </a:p>
          </p:txBody>
        </p:sp>
        <p:cxnSp>
          <p:nvCxnSpPr>
            <p:cNvPr id="126" name="Straight Connector 125"/>
            <p:cNvCxnSpPr>
              <a:endCxn id="120" idx="1"/>
            </p:cNvCxnSpPr>
            <p:nvPr/>
          </p:nvCxnSpPr>
          <p:spPr>
            <a:xfrm flipV="1">
              <a:off x="5715000" y="5540455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flipV="1">
              <a:off x="5733257" y="4611731"/>
              <a:ext cx="743743" cy="8081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 flipV="1">
              <a:off x="5724128" y="3688327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 flipV="1">
              <a:off x="5715000" y="2747233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Иерархия типов </a:t>
            </a:r>
            <a:r>
              <a:rPr lang="en-US" dirty="0" smtClean="0"/>
              <a:t>.NET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74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937931" y="2819400"/>
            <a:ext cx="16095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46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Понятие массива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304800" y="1443841"/>
            <a:ext cx="8229600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 представляет собой набор объектов, которые сгруппированы вместе и управляются как единое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целое. Массивы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имеют следующие характеристики: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каждый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элемент в массиве содержит значение</a:t>
            </a:r>
          </a:p>
          <a:p>
            <a:pPr marL="285750" lvl="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индексируются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 нуля </a:t>
            </a:r>
          </a:p>
          <a:p>
            <a:pPr marL="285750" lvl="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нижняя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граница массива индекс его первого элемента</a:t>
            </a:r>
          </a:p>
          <a:p>
            <a:pPr marL="285750" lvl="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могут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быть одномерными, многомерными или непрямоугольные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ранг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массива это число измерений в массиве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5400" y="1143000"/>
            <a:ext cx="8891206" cy="4722235"/>
            <a:chOff x="100394" y="1305342"/>
            <a:chExt cx="8891206" cy="4722235"/>
          </a:xfrm>
        </p:grpSpPr>
        <p:sp>
          <p:nvSpPr>
            <p:cNvPr id="3" name="Rectangle 2"/>
            <p:cNvSpPr/>
            <p:nvPr/>
          </p:nvSpPr>
          <p:spPr>
            <a:xfrm>
              <a:off x="5503689" y="1548250"/>
              <a:ext cx="282513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1588" algn="ctr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Одномерные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(single, 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sz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) </a:t>
              </a:r>
              <a:endPara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  <a:p>
              <a:pPr marL="1588" algn="ctr"/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массивы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381000" y="1305342"/>
              <a:ext cx="8077200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[20];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[20];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[5] { 1, 2, 3, 4, 5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{ 1, 2, 3, 4, 5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{ 1, 2, 3, 4, 5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{ 1, 2, 3, 4, 5 };</a:t>
              </a:r>
            </a:p>
          </p:txBody>
        </p:sp>
        <p:cxnSp>
          <p:nvCxnSpPr>
            <p:cNvPr id="8" name="Straight Arrow Connector 7"/>
            <p:cNvCxnSpPr>
              <a:stCxn id="3" idx="2"/>
            </p:cNvCxnSpPr>
            <p:nvPr/>
          </p:nvCxnSpPr>
          <p:spPr>
            <a:xfrm flipH="1">
              <a:off x="4267201" y="2194581"/>
              <a:ext cx="2649054" cy="832244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/>
            <p:nvPr/>
          </p:nvSpPr>
          <p:spPr>
            <a:xfrm>
              <a:off x="100394" y="5104247"/>
              <a:ext cx="889120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Если не инициализировать элементы массива, компилятор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C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# инициализирует их автоматически при его создании с помощью ключевого слова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new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значениями по умолчанию для его базового типа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Одномерные массивы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33388" y="914400"/>
            <a:ext cx="8277224" cy="5219430"/>
            <a:chOff x="538455" y="952771"/>
            <a:chExt cx="8277224" cy="5219430"/>
          </a:xfrm>
        </p:grpSpPr>
        <p:grpSp>
          <p:nvGrpSpPr>
            <p:cNvPr id="49" name="Group 48"/>
            <p:cNvGrpSpPr/>
            <p:nvPr/>
          </p:nvGrpSpPr>
          <p:grpSpPr>
            <a:xfrm>
              <a:off x="742687" y="1981200"/>
              <a:ext cx="8072992" cy="4191001"/>
              <a:chOff x="742628" y="1859197"/>
              <a:chExt cx="8072992" cy="370340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742628" y="2749795"/>
                <a:ext cx="1082348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squares</a:t>
                </a:r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3995084" y="2089066"/>
                <a:ext cx="2024715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System.Int32[]</a:t>
                </a:r>
              </a:p>
            </p:txBody>
          </p:sp>
          <p:grpSp>
            <p:nvGrpSpPr>
              <p:cNvPr id="8" name="Group 7"/>
              <p:cNvGrpSpPr/>
              <p:nvPr/>
            </p:nvGrpSpPr>
            <p:grpSpPr>
              <a:xfrm>
                <a:off x="1940392" y="2670142"/>
                <a:ext cx="1295400" cy="508000"/>
                <a:chOff x="4767915" y="1888073"/>
                <a:chExt cx="1295400" cy="508000"/>
              </a:xfrm>
            </p:grpSpPr>
            <p:sp>
              <p:nvSpPr>
                <p:cNvPr id="31" name="Rectangle 30"/>
                <p:cNvSpPr/>
                <p:nvPr/>
              </p:nvSpPr>
              <p:spPr>
                <a:xfrm>
                  <a:off x="4767915" y="1888073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5334000" y="2057400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  <p:cxnSp>
            <p:nvCxnSpPr>
              <p:cNvPr id="9" name="Straight Connector 8"/>
              <p:cNvCxnSpPr>
                <a:stCxn id="31" idx="0"/>
                <a:endCxn id="7" idx="1"/>
              </p:cNvCxnSpPr>
              <p:nvPr/>
            </p:nvCxnSpPr>
            <p:spPr>
              <a:xfrm flipV="1">
                <a:off x="2588092" y="2326139"/>
                <a:ext cx="1406992" cy="344003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Rectangle 9"/>
              <p:cNvSpPr/>
              <p:nvPr/>
            </p:nvSpPr>
            <p:spPr>
              <a:xfrm>
                <a:off x="5110396" y="2839469"/>
                <a:ext cx="1981200" cy="27231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630522" y="301296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0x0000</a:t>
                </a:r>
              </a:p>
            </p:txBody>
          </p:sp>
          <p:cxnSp>
            <p:nvCxnSpPr>
              <p:cNvPr id="14" name="Straight Arrow Connector 13"/>
              <p:cNvCxnSpPr/>
              <p:nvPr/>
            </p:nvCxnSpPr>
            <p:spPr>
              <a:xfrm>
                <a:off x="2658877" y="2912976"/>
                <a:ext cx="2541256" cy="73719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ounded Rectangle 16"/>
              <p:cNvSpPr/>
              <p:nvPr/>
            </p:nvSpPr>
            <p:spPr>
              <a:xfrm>
                <a:off x="6986820" y="1859197"/>
                <a:ext cx="1828800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</a:t>
                </a:r>
              </a:p>
            </p:txBody>
          </p:sp>
          <p:cxnSp>
            <p:nvCxnSpPr>
              <p:cNvPr id="18" name="Straight Connector 17"/>
              <p:cNvCxnSpPr>
                <a:stCxn id="11" idx="0"/>
                <a:endCxn id="17" idx="1"/>
              </p:cNvCxnSpPr>
              <p:nvPr/>
            </p:nvCxnSpPr>
            <p:spPr>
              <a:xfrm flipV="1">
                <a:off x="6278222" y="2096270"/>
                <a:ext cx="708598" cy="91669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5200133" y="3082303"/>
                <a:ext cx="296876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630522" y="3680650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0x0001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200133" y="3749984"/>
                <a:ext cx="296876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1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12127" y="4253206"/>
                <a:ext cx="521297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...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5630522" y="481795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0x0000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200133" y="4887293"/>
                <a:ext cx="296876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9</a:t>
                </a:r>
              </a:p>
            </p:txBody>
          </p:sp>
        </p:grpSp>
        <p:sp>
          <p:nvSpPr>
            <p:cNvPr id="3" name="Rectangle 2"/>
            <p:cNvSpPr/>
            <p:nvPr/>
          </p:nvSpPr>
          <p:spPr>
            <a:xfrm>
              <a:off x="538455" y="952771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squares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[10];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squares[1] = 1;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722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Одномерные массивы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20536" y="939702"/>
            <a:ext cx="8595143" cy="5232499"/>
            <a:chOff x="220536" y="939702"/>
            <a:chExt cx="8595143" cy="5232499"/>
          </a:xfrm>
        </p:grpSpPr>
        <p:grpSp>
          <p:nvGrpSpPr>
            <p:cNvPr id="13" name="Group 12"/>
            <p:cNvGrpSpPr/>
            <p:nvPr/>
          </p:nvGrpSpPr>
          <p:grpSpPr>
            <a:xfrm>
              <a:off x="892723" y="1981200"/>
              <a:ext cx="7922956" cy="4191001"/>
              <a:chOff x="892723" y="1981200"/>
              <a:chExt cx="7922956" cy="4191001"/>
            </a:xfrm>
          </p:grpSpPr>
          <p:grpSp>
            <p:nvGrpSpPr>
              <p:cNvPr id="49" name="Group 48"/>
              <p:cNvGrpSpPr/>
              <p:nvPr/>
            </p:nvGrpSpPr>
            <p:grpSpPr>
              <a:xfrm>
                <a:off x="892723" y="1981200"/>
                <a:ext cx="7922956" cy="4191001"/>
                <a:chOff x="892664" y="1859197"/>
                <a:chExt cx="7922956" cy="3703403"/>
              </a:xfrm>
            </p:grpSpPr>
            <p:sp>
              <p:nvSpPr>
                <p:cNvPr id="6" name="TextBox 5"/>
                <p:cNvSpPr txBox="1"/>
                <p:nvPr/>
              </p:nvSpPr>
              <p:spPr>
                <a:xfrm>
                  <a:off x="892664" y="2749795"/>
                  <a:ext cx="857927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names</a:t>
                  </a:r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7" name="Rounded Rectangle 6"/>
                <p:cNvSpPr/>
                <p:nvPr/>
              </p:nvSpPr>
              <p:spPr>
                <a:xfrm>
                  <a:off x="3995084" y="2089066"/>
                  <a:ext cx="2024715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err="1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System.String</a:t>
                  </a:r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[]</a:t>
                  </a:r>
                </a:p>
              </p:txBody>
            </p:sp>
            <p:grpSp>
              <p:nvGrpSpPr>
                <p:cNvPr id="8" name="Group 7"/>
                <p:cNvGrpSpPr/>
                <p:nvPr/>
              </p:nvGrpSpPr>
              <p:grpSpPr>
                <a:xfrm>
                  <a:off x="1940392" y="2670142"/>
                  <a:ext cx="1295400" cy="508000"/>
                  <a:chOff x="4767915" y="1888073"/>
                  <a:chExt cx="1295400" cy="508000"/>
                </a:xfrm>
              </p:grpSpPr>
              <p:sp>
                <p:nvSpPr>
                  <p:cNvPr id="31" name="Rectangle 30"/>
                  <p:cNvSpPr/>
                  <p:nvPr/>
                </p:nvSpPr>
                <p:spPr>
                  <a:xfrm>
                    <a:off x="4767915" y="1888073"/>
                    <a:ext cx="1295400" cy="5080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 dirty="0">
                      <a:latin typeface="Consolas" charset="0"/>
                      <a:ea typeface="Consolas" charset="0"/>
                      <a:cs typeface="Consolas" charset="0"/>
                    </a:endParaRPr>
                  </a:p>
                </p:txBody>
              </p:sp>
              <p:sp>
                <p:nvSpPr>
                  <p:cNvPr id="32" name="Oval 31"/>
                  <p:cNvSpPr/>
                  <p:nvPr/>
                </p:nvSpPr>
                <p:spPr>
                  <a:xfrm>
                    <a:off x="5334000" y="2057400"/>
                    <a:ext cx="152400" cy="176192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/>
                  </a:p>
                </p:txBody>
              </p:sp>
            </p:grpSp>
            <p:cxnSp>
              <p:nvCxnSpPr>
                <p:cNvPr id="9" name="Straight Connector 8"/>
                <p:cNvCxnSpPr>
                  <a:stCxn id="31" idx="0"/>
                  <a:endCxn id="7" idx="1"/>
                </p:cNvCxnSpPr>
                <p:nvPr/>
              </p:nvCxnSpPr>
              <p:spPr>
                <a:xfrm flipV="1">
                  <a:off x="2588092" y="2326139"/>
                  <a:ext cx="1406992" cy="344003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" name="Rectangle 9"/>
                <p:cNvSpPr/>
                <p:nvPr/>
              </p:nvSpPr>
              <p:spPr>
                <a:xfrm>
                  <a:off x="5110396" y="2839469"/>
                  <a:ext cx="1981200" cy="2723131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11" name="Rectangle 10"/>
                <p:cNvSpPr/>
                <p:nvPr/>
              </p:nvSpPr>
              <p:spPr>
                <a:xfrm>
                  <a:off x="5630522" y="3012969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cxnSp>
              <p:nvCxnSpPr>
                <p:cNvPr id="14" name="Straight Arrow Connector 13"/>
                <p:cNvCxnSpPr/>
                <p:nvPr/>
              </p:nvCxnSpPr>
              <p:spPr>
                <a:xfrm>
                  <a:off x="2658877" y="2912976"/>
                  <a:ext cx="2541256" cy="73719"/>
                </a:xfrm>
                <a:prstGeom prst="straightConnector1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olid"/>
                  <a:tailEnd type="stealth" w="lg" len="lg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Rounded Rectangle 16"/>
                <p:cNvSpPr/>
                <p:nvPr/>
              </p:nvSpPr>
              <p:spPr>
                <a:xfrm>
                  <a:off x="6986820" y="1859197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err="1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System.String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cxnSp>
              <p:nvCxnSpPr>
                <p:cNvPr id="18" name="Straight Connector 17"/>
                <p:cNvCxnSpPr>
                  <a:stCxn id="11" idx="0"/>
                  <a:endCxn id="17" idx="1"/>
                </p:cNvCxnSpPr>
                <p:nvPr/>
              </p:nvCxnSpPr>
              <p:spPr>
                <a:xfrm flipV="1">
                  <a:off x="6278222" y="2096270"/>
                  <a:ext cx="708598" cy="916699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TextBox 34"/>
                <p:cNvSpPr txBox="1"/>
                <p:nvPr/>
              </p:nvSpPr>
              <p:spPr>
                <a:xfrm>
                  <a:off x="5200133" y="3082303"/>
                  <a:ext cx="296876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0</a:t>
                  </a:r>
                </a:p>
              </p:txBody>
            </p:sp>
            <p:sp>
              <p:nvSpPr>
                <p:cNvPr id="36" name="Rectangle 35"/>
                <p:cNvSpPr/>
                <p:nvPr/>
              </p:nvSpPr>
              <p:spPr>
                <a:xfrm>
                  <a:off x="5630522" y="368065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Consolas" charset="0"/>
                      <a:ea typeface="Consolas" charset="0"/>
                      <a:cs typeface="Consolas" charset="0"/>
                    </a:rPr>
                    <a:t>(null)</a:t>
                  </a:r>
                </a:p>
              </p:txBody>
            </p:sp>
            <p:sp>
              <p:nvSpPr>
                <p:cNvPr id="37" name="TextBox 36"/>
                <p:cNvSpPr txBox="1"/>
                <p:nvPr/>
              </p:nvSpPr>
              <p:spPr>
                <a:xfrm>
                  <a:off x="5200133" y="3749984"/>
                  <a:ext cx="296876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1</a:t>
                  </a:r>
                </a:p>
              </p:txBody>
            </p:sp>
            <p:sp>
              <p:nvSpPr>
                <p:cNvPr id="41" name="TextBox 40"/>
                <p:cNvSpPr txBox="1"/>
                <p:nvPr/>
              </p:nvSpPr>
              <p:spPr>
                <a:xfrm>
                  <a:off x="5812127" y="4253206"/>
                  <a:ext cx="521297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...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5630522" y="4817959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Consolas" charset="0"/>
                      <a:ea typeface="Consolas" charset="0"/>
                      <a:cs typeface="Consolas" charset="0"/>
                    </a:rPr>
                    <a:t>(null)</a:t>
                  </a:r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5200133" y="4887293"/>
                  <a:ext cx="296876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9</a:t>
                  </a:r>
                </a:p>
              </p:txBody>
            </p:sp>
          </p:grpSp>
          <p:sp>
            <p:nvSpPr>
              <p:cNvPr id="22" name="Rectangle 21"/>
              <p:cNvSpPr/>
              <p:nvPr/>
            </p:nvSpPr>
            <p:spPr>
              <a:xfrm>
                <a:off x="7520279" y="4042468"/>
                <a:ext cx="1295400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onsolas" charset="0"/>
                    <a:ea typeface="Consolas" charset="0"/>
                    <a:cs typeface="Consolas" charset="0"/>
                  </a:rPr>
                  <a:t>"Skit"</a:t>
                </a: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202081" y="3474626"/>
                <a:ext cx="152400" cy="19939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cxnSp>
            <p:nvCxnSpPr>
              <p:cNvPr id="25" name="Straight Arrow Connector 24"/>
              <p:cNvCxnSpPr>
                <a:stCxn id="24" idx="6"/>
                <a:endCxn id="22" idx="0"/>
              </p:cNvCxnSpPr>
              <p:nvPr/>
            </p:nvCxnSpPr>
            <p:spPr>
              <a:xfrm>
                <a:off x="6354481" y="3574321"/>
                <a:ext cx="1813498" cy="468147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Rectangle 2"/>
            <p:cNvSpPr/>
            <p:nvPr/>
          </p:nvSpPr>
          <p:spPr>
            <a:xfrm>
              <a:off x="220536" y="939702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string[] names = new string[10];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names[0] =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Skit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Многомерные массивы</a:t>
            </a:r>
            <a:endParaRPr lang="ru-RU" dirty="0"/>
          </a:p>
        </p:txBody>
      </p:sp>
      <p:grpSp>
        <p:nvGrpSpPr>
          <p:cNvPr id="16" name="Group 15"/>
          <p:cNvGrpSpPr/>
          <p:nvPr/>
        </p:nvGrpSpPr>
        <p:grpSpPr>
          <a:xfrm>
            <a:off x="226948" y="1058468"/>
            <a:ext cx="8440796" cy="3013886"/>
            <a:chOff x="226948" y="1058468"/>
            <a:chExt cx="8440796" cy="3013886"/>
          </a:xfrm>
        </p:grpSpPr>
        <p:sp>
          <p:nvSpPr>
            <p:cNvPr id="3" name="Rectangle 2"/>
            <p:cNvSpPr/>
            <p:nvPr/>
          </p:nvSpPr>
          <p:spPr>
            <a:xfrm>
              <a:off x="5943600" y="1058468"/>
              <a:ext cx="272414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1588" algn="ctr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Многомерные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(multiple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)</a:t>
              </a:r>
              <a:endPara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  <a:p>
              <a:pPr marL="1588" algn="ctr"/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массивы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6949" y="1537949"/>
              <a:ext cx="769620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[,]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table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two-dimensional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table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[10, 2];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 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[,,]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cube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[3, 2, 5];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three-dimensional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9" name="Straight Arrow Connector 8"/>
            <p:cNvCxnSpPr>
              <a:stCxn id="3" idx="2"/>
            </p:cNvCxnSpPr>
            <p:nvPr/>
          </p:nvCxnSpPr>
          <p:spPr>
            <a:xfrm flipH="1">
              <a:off x="4191000" y="1704799"/>
              <a:ext cx="3114672" cy="276401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3" idx="2"/>
            </p:cNvCxnSpPr>
            <p:nvPr/>
          </p:nvCxnSpPr>
          <p:spPr>
            <a:xfrm flipH="1">
              <a:off x="7010400" y="1704799"/>
              <a:ext cx="295272" cy="733601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226948" y="3733800"/>
              <a:ext cx="823125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Type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 , ,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…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Type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 Size1, Size2 , . . . ];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Многомерные массивы</a:t>
            </a:r>
            <a:endParaRPr lang="en-US" dirty="0"/>
          </a:p>
        </p:txBody>
      </p:sp>
      <p:grpSp>
        <p:nvGrpSpPr>
          <p:cNvPr id="29" name="Group 16"/>
          <p:cNvGrpSpPr/>
          <p:nvPr/>
        </p:nvGrpSpPr>
        <p:grpSpPr>
          <a:xfrm>
            <a:off x="226952" y="781843"/>
            <a:ext cx="8688449" cy="5314157"/>
            <a:chOff x="226952" y="781843"/>
            <a:chExt cx="8688449" cy="5314157"/>
          </a:xfrm>
        </p:grpSpPr>
        <p:sp>
          <p:nvSpPr>
            <p:cNvPr id="30" name="Flowchart: Document 4"/>
            <p:cNvSpPr/>
            <p:nvPr/>
          </p:nvSpPr>
          <p:spPr>
            <a:xfrm>
              <a:off x="226952" y="781843"/>
              <a:ext cx="8688448" cy="1086643"/>
            </a:xfrm>
            <a:prstGeom prst="flowChartDocument">
              <a:avLst/>
            </a:prstGeom>
            <a:noFill/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byte[,]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new byte[3,4];</a:t>
              </a:r>
            </a:p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[1,2] = 1;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54199" y="2968160"/>
              <a:ext cx="14189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32" name="Rounded Rectangle 45"/>
            <p:cNvSpPr/>
            <p:nvPr/>
          </p:nvSpPr>
          <p:spPr>
            <a:xfrm>
              <a:off x="3629119" y="2165134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[,]</a:t>
              </a:r>
            </a:p>
          </p:txBody>
        </p:sp>
        <p:grpSp>
          <p:nvGrpSpPr>
            <p:cNvPr id="33" name="Group 46"/>
            <p:cNvGrpSpPr/>
            <p:nvPr/>
          </p:nvGrpSpPr>
          <p:grpSpPr>
            <a:xfrm>
              <a:off x="1925751" y="2849995"/>
              <a:ext cx="1420558" cy="574884"/>
              <a:chOff x="5000129" y="1863309"/>
              <a:chExt cx="1295400" cy="508000"/>
            </a:xfrm>
          </p:grpSpPr>
          <p:sp>
            <p:nvSpPr>
              <p:cNvPr id="62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3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cxnSp>
          <p:nvCxnSpPr>
            <p:cNvPr id="34" name="Straight Connector 47"/>
            <p:cNvCxnSpPr>
              <a:stCxn id="62" idx="0"/>
            </p:cNvCxnSpPr>
            <p:nvPr/>
          </p:nvCxnSpPr>
          <p:spPr>
            <a:xfrm flipV="1">
              <a:off x="2636030" y="2433422"/>
              <a:ext cx="993089" cy="4165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49"/>
            <p:cNvSpPr/>
            <p:nvPr/>
          </p:nvSpPr>
          <p:spPr>
            <a:xfrm>
              <a:off x="4956568" y="3242937"/>
              <a:ext cx="3501632" cy="285306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Arrow Connector 52"/>
            <p:cNvCxnSpPr>
              <a:stCxn id="63" idx="6"/>
            </p:cNvCxnSpPr>
            <p:nvPr/>
          </p:nvCxnSpPr>
          <p:spPr>
            <a:xfrm>
              <a:off x="2719591" y="3137437"/>
              <a:ext cx="2469195" cy="290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53"/>
            <p:cNvSpPr/>
            <p:nvPr/>
          </p:nvSpPr>
          <p:spPr>
            <a:xfrm>
              <a:off x="6909908" y="1905000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8" name="Straight Connector 54"/>
            <p:cNvCxnSpPr/>
            <p:nvPr/>
          </p:nvCxnSpPr>
          <p:spPr>
            <a:xfrm flipV="1">
              <a:off x="6477000" y="2173287"/>
              <a:ext cx="432908" cy="1396555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56"/>
            <p:cNvSpPr/>
            <p:nvPr/>
          </p:nvSpPr>
          <p:spPr>
            <a:xfrm>
              <a:off x="5373430" y="357522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9773" y="3240213"/>
              <a:ext cx="28187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1" name="Rectangle 71"/>
            <p:cNvSpPr/>
            <p:nvPr/>
          </p:nvSpPr>
          <p:spPr>
            <a:xfrm>
              <a:off x="6146291" y="3571961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2" name="Rectangle 72"/>
            <p:cNvSpPr/>
            <p:nvPr/>
          </p:nvSpPr>
          <p:spPr>
            <a:xfrm>
              <a:off x="6919152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3" name="Rectangle 73"/>
            <p:cNvSpPr/>
            <p:nvPr/>
          </p:nvSpPr>
          <p:spPr>
            <a:xfrm>
              <a:off x="7688646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4" name="Rectangle 74"/>
            <p:cNvSpPr/>
            <p:nvPr/>
          </p:nvSpPr>
          <p:spPr>
            <a:xfrm>
              <a:off x="5373430" y="43781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9" name="Rectangle 75"/>
            <p:cNvSpPr/>
            <p:nvPr/>
          </p:nvSpPr>
          <p:spPr>
            <a:xfrm>
              <a:off x="6146291" y="43748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1" name="Rectangle 76"/>
            <p:cNvSpPr/>
            <p:nvPr/>
          </p:nvSpPr>
          <p:spPr>
            <a:xfrm>
              <a:off x="6919152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52" name="Rectangle 77"/>
            <p:cNvSpPr/>
            <p:nvPr/>
          </p:nvSpPr>
          <p:spPr>
            <a:xfrm>
              <a:off x="7688646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6" name="Rectangle 78"/>
            <p:cNvSpPr/>
            <p:nvPr/>
          </p:nvSpPr>
          <p:spPr>
            <a:xfrm>
              <a:off x="5373430" y="52163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8" name="Rectangle 79"/>
            <p:cNvSpPr/>
            <p:nvPr/>
          </p:nvSpPr>
          <p:spPr>
            <a:xfrm>
              <a:off x="6146291" y="52130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9" name="Rectangle 80"/>
            <p:cNvSpPr/>
            <p:nvPr/>
          </p:nvSpPr>
          <p:spPr>
            <a:xfrm>
              <a:off x="6919152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0" name="Rectangle 81"/>
            <p:cNvSpPr/>
            <p:nvPr/>
          </p:nvSpPr>
          <p:spPr>
            <a:xfrm>
              <a:off x="7688646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956568" y="3653805"/>
              <a:ext cx="304207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588"/>
            <a:r>
              <a:rPr lang="ru-RU" dirty="0" smtClean="0"/>
              <a:t>Зубчатые массивы</a:t>
            </a:r>
            <a:r>
              <a:rPr lang="en-US" dirty="0" smtClean="0"/>
              <a:t> (jagged arrays)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6477000" y="981046"/>
            <a:ext cx="1550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588"/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J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agged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array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72225" y="1676400"/>
            <a:ext cx="859954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[][]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[10][];</a:t>
            </a: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[0]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[5]; 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Can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specify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different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sizes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[1]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[7];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</a:t>
            </a:r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aggedArray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[9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]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[21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];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[][,]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[3][,]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[,] {{1, 3}, {5, 7}},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[,] {{0, 2}, {4, 6}, {8, 10}},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[,] {{11, 22}, {99, 88}, {0, 9}}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};</a:t>
            </a:r>
          </a:p>
          <a:p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12" name="Straight Arrow Connector 11"/>
          <p:cNvCxnSpPr>
            <a:stCxn id="3" idx="2"/>
          </p:cNvCxnSpPr>
          <p:nvPr/>
        </p:nvCxnSpPr>
        <p:spPr>
          <a:xfrm flipH="1">
            <a:off x="4800600" y="1350378"/>
            <a:ext cx="2451773" cy="4784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Зубчатые массивы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03976" y="914400"/>
            <a:ext cx="8536048" cy="5136026"/>
            <a:chOff x="226952" y="959974"/>
            <a:chExt cx="8536048" cy="5136026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26952" y="2032832"/>
              <a:ext cx="8536048" cy="4063168"/>
              <a:chOff x="226952" y="2032832"/>
              <a:chExt cx="8536048" cy="4063168"/>
            </a:xfrm>
          </p:grpSpPr>
          <p:sp>
            <p:nvSpPr>
              <p:cNvPr id="45" name="TextBox 44"/>
              <p:cNvSpPr txBox="1"/>
              <p:nvPr/>
            </p:nvSpPr>
            <p:spPr>
              <a:xfrm>
                <a:off x="226952" y="2968160"/>
                <a:ext cx="1082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vectors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</a:p>
            </p:txBody>
          </p:sp>
          <p:sp>
            <p:nvSpPr>
              <p:cNvPr id="46" name="Rounded Rectangle 45"/>
              <p:cNvSpPr/>
              <p:nvPr/>
            </p:nvSpPr>
            <p:spPr>
              <a:xfrm>
                <a:off x="3101813" y="2036819"/>
                <a:ext cx="2220337" cy="536573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System.Int32[][]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1338775" y="2849995"/>
                <a:ext cx="1420558" cy="574884"/>
                <a:chOff x="5000129" y="1863309"/>
                <a:chExt cx="1295400" cy="508000"/>
              </a:xfrm>
            </p:grpSpPr>
            <p:sp>
              <p:nvSpPr>
                <p:cNvPr id="70" name="Rectangle 69"/>
                <p:cNvSpPr/>
                <p:nvPr/>
              </p:nvSpPr>
              <p:spPr>
                <a:xfrm>
                  <a:off x="5000129" y="1863309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71" name="Oval 70"/>
                <p:cNvSpPr/>
                <p:nvPr/>
              </p:nvSpPr>
              <p:spPr>
                <a:xfrm>
                  <a:off x="5571628" y="2029213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accent3">
                        <a:lumMod val="75000"/>
                      </a:schemeClr>
                    </a:solidFill>
                  </a:endParaRPr>
                </a:p>
              </p:txBody>
            </p:sp>
          </p:grpSp>
          <p:cxnSp>
            <p:nvCxnSpPr>
              <p:cNvPr id="48" name="Straight Connector 47"/>
              <p:cNvCxnSpPr>
                <a:stCxn id="70" idx="0"/>
                <a:endCxn id="46" idx="1"/>
              </p:cNvCxnSpPr>
              <p:nvPr/>
            </p:nvCxnSpPr>
            <p:spPr>
              <a:xfrm flipV="1">
                <a:off x="2049054" y="2305106"/>
                <a:ext cx="1052759" cy="54488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Rectangle 49"/>
              <p:cNvSpPr/>
              <p:nvPr/>
            </p:nvSpPr>
            <p:spPr>
              <a:xfrm>
                <a:off x="3028866" y="3398111"/>
                <a:ext cx="1697877" cy="269788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53" name="Straight Arrow Connector 52"/>
              <p:cNvCxnSpPr>
                <a:stCxn id="71" idx="6"/>
                <a:endCxn id="50" idx="0"/>
              </p:cNvCxnSpPr>
              <p:nvPr/>
            </p:nvCxnSpPr>
            <p:spPr>
              <a:xfrm>
                <a:off x="2132615" y="3137437"/>
                <a:ext cx="1745190" cy="260674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Rounded Rectangle 53"/>
              <p:cNvSpPr/>
              <p:nvPr/>
            </p:nvSpPr>
            <p:spPr>
              <a:xfrm>
                <a:off x="5554844" y="2032832"/>
                <a:ext cx="2005493" cy="536573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System.Int32[]</a:t>
                </a:r>
              </a:p>
            </p:txBody>
          </p:sp>
          <p:cxnSp>
            <p:nvCxnSpPr>
              <p:cNvPr id="55" name="Straight Connector 54"/>
              <p:cNvCxnSpPr>
                <a:stCxn id="57" idx="0"/>
                <a:endCxn id="54" idx="1"/>
              </p:cNvCxnSpPr>
              <p:nvPr/>
            </p:nvCxnSpPr>
            <p:spPr>
              <a:xfrm flipV="1">
                <a:off x="3936806" y="2301119"/>
                <a:ext cx="1618038" cy="125883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Rectangle 56"/>
              <p:cNvSpPr/>
              <p:nvPr/>
            </p:nvSpPr>
            <p:spPr>
              <a:xfrm>
                <a:off x="3445305" y="3559958"/>
                <a:ext cx="983001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3445305" y="5343976"/>
                <a:ext cx="983001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3101813" y="3708559"/>
                <a:ext cx="304207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0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1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2</a:t>
                </a: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3445305" y="4436779"/>
                <a:ext cx="983001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3853243" y="3747705"/>
                <a:ext cx="167124" cy="19939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3847983" y="5539093"/>
                <a:ext cx="167124" cy="19939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5634683" y="3398111"/>
                <a:ext cx="3128317" cy="86908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5930933" y="3381572"/>
                <a:ext cx="281875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0     1     2     3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5748998" y="3720562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6521859" y="3708559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7291353" y="3708559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8060847" y="3708559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5634683" y="5191382"/>
                <a:ext cx="1656670" cy="86908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930933" y="5174843"/>
                <a:ext cx="11881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0     </a:t>
                </a:r>
                <a:r>
                  <a:rPr lang="en-US" sz="160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1 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5748997" y="5513833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6521858" y="5501830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cxnSp>
            <p:nvCxnSpPr>
              <p:cNvPr id="93" name="Straight Arrow Connector 92"/>
              <p:cNvCxnSpPr>
                <a:stCxn id="31" idx="6"/>
                <a:endCxn id="58" idx="1"/>
              </p:cNvCxnSpPr>
              <p:nvPr/>
            </p:nvCxnSpPr>
            <p:spPr>
              <a:xfrm flipV="1">
                <a:off x="4020367" y="3832656"/>
                <a:ext cx="1614316" cy="14744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stCxn id="32" idx="6"/>
                <a:endCxn id="87" idx="1"/>
              </p:cNvCxnSpPr>
              <p:nvPr/>
            </p:nvCxnSpPr>
            <p:spPr>
              <a:xfrm flipV="1">
                <a:off x="4015107" y="5625927"/>
                <a:ext cx="1619576" cy="12861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Rectangle 4"/>
            <p:cNvSpPr/>
            <p:nvPr/>
          </p:nvSpPr>
          <p:spPr>
            <a:xfrm>
              <a:off x="254772" y="959974"/>
              <a:ext cx="4572000" cy="86177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[,] vectors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[3][];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vectors[0]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[4];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vectors[2]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[2];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23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Неявно </a:t>
            </a:r>
            <a:r>
              <a:rPr lang="ru-RU" dirty="0"/>
              <a:t>типизированные </a:t>
            </a:r>
            <a:r>
              <a:rPr lang="ru-RU" dirty="0" smtClean="0"/>
              <a:t>массивы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9154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mixed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[] { 1,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DateTime.Now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true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false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, 1.2 </a:t>
            </a:r>
            <a:r>
              <a:rPr lang="ru-RU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};</a:t>
            </a:r>
            <a:endParaRPr lang="en-US" sz="1600" dirty="0" smtClean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 1, 10, 100, 1000 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};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hello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world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 }; 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	</a:t>
            </a:r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Luca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Mads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Luke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Dinesh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	</a:t>
            </a:r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Karen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Suma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Frances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"}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}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of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strings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{1, 2, 3, 4},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{5, 6, 7, 8}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};</a:t>
            </a:r>
          </a:p>
          <a:p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};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типов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04800" y="838200"/>
            <a:ext cx="8534400" cy="2442856"/>
            <a:chOff x="304800" y="822076"/>
            <a:chExt cx="8534400" cy="2442856"/>
          </a:xfrm>
        </p:grpSpPr>
        <p:sp>
          <p:nvSpPr>
            <p:cNvPr id="3" name="Rectangle 2"/>
            <p:cNvSpPr/>
            <p:nvPr/>
          </p:nvSpPr>
          <p:spPr>
            <a:xfrm>
              <a:off x="304800" y="822076"/>
              <a:ext cx="85344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Сами по себе типы используются довольно редко, полезными их делает возможность создания экземпляров. Экземпляр – это объект или значение, в зависимости от определения типа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04800" y="2082577"/>
              <a:ext cx="8534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Экземпляры значимых типов это значения, ссылочных типов – объекты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304800" y="2895600"/>
              <a:ext cx="8534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Каждый объект или каждое значение являются экземпляром только одного типа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034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Ковариантность</a:t>
            </a:r>
            <a:r>
              <a:rPr lang="ru-RU" dirty="0" smtClean="0"/>
              <a:t> массивов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161364" y="914400"/>
            <a:ext cx="8821272" cy="5039465"/>
            <a:chOff x="17928" y="914400"/>
            <a:chExt cx="8821272" cy="5039465"/>
          </a:xfrm>
        </p:grpSpPr>
        <p:sp>
          <p:nvSpPr>
            <p:cNvPr id="3" name="Rectangle 2"/>
            <p:cNvSpPr/>
            <p:nvPr/>
          </p:nvSpPr>
          <p:spPr>
            <a:xfrm>
              <a:off x="17928" y="914400"/>
              <a:ext cx="8668871" cy="19851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string[] strings = new string[3]{"one", "two", "three"};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object[] objects = new object[3];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objects = strings;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string[]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stringsAgain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new string[3];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stringsAgain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(string[])objects;</a:t>
              </a:r>
              <a:endPara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6019800" y="1752600"/>
              <a:ext cx="266699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ctr"/>
              <a:r>
                <a:rPr lang="ru-RU" dirty="0" err="1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Ковариантность</a:t>
              </a:r>
              <a:endPara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  <a:p>
              <a:pPr marL="1588" algn="ctr"/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только для ссылочных типов 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5" name="Straight Arrow Connector 4"/>
            <p:cNvCxnSpPr/>
            <p:nvPr/>
          </p:nvCxnSpPr>
          <p:spPr>
            <a:xfrm flipH="1" flipV="1">
              <a:off x="4419600" y="1981200"/>
              <a:ext cx="1600200" cy="2286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35857" y="3114511"/>
              <a:ext cx="6553200" cy="1246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integers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[3] { 1, 2, 3 };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object[] objects = new object[3];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objects = integers</a:t>
              </a:r>
              <a:r>
                <a:rPr lang="en-US" sz="1600" dirty="0" smtClean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endPara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676900" y="4072523"/>
              <a:ext cx="685800" cy="369332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588" algn="ctr"/>
              <a:r>
                <a:rPr lang="en-US" dirty="0" smtClean="0">
                  <a:solidFill>
                    <a:srgbClr val="C00000"/>
                  </a:solidFill>
                  <a:latin typeface="Bradley Hand" charset="0"/>
                  <a:ea typeface="Bradley Hand" charset="0"/>
                  <a:cs typeface="Bradley Hand" charset="0"/>
                </a:rPr>
                <a:t>CTE</a:t>
              </a:r>
              <a:endParaRPr lang="ru-RU" dirty="0">
                <a:solidFill>
                  <a:srgbClr val="C00000"/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4" name="Straight Arrow Connector 13"/>
            <p:cNvCxnSpPr>
              <a:stCxn id="13" idx="1"/>
            </p:cNvCxnSpPr>
            <p:nvPr/>
          </p:nvCxnSpPr>
          <p:spPr>
            <a:xfrm flipH="1" flipV="1">
              <a:off x="2438400" y="4072523"/>
              <a:ext cx="3238500" cy="184666"/>
            </a:xfrm>
            <a:prstGeom prst="straightConnector1">
              <a:avLst/>
            </a:prstGeom>
            <a:ln w="19050">
              <a:solidFill>
                <a:srgbClr val="C00000"/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17928" y="4784314"/>
              <a:ext cx="8821272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integers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[5];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object[] objects = new object[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integers.Length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Array.Copy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(integers, objects,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integers.Length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);</a:t>
              </a:r>
              <a:endPara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283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и возврат массивов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1143000"/>
            <a:ext cx="853440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7338" indent="-285750" algn="just"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 передается в метод всегда по ссылке, а метод может модифицировать элементы в массиве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7338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Отдельные методы могут возвращать ссылку на массив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algn="just"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Если метод создает и инициализирует массив, возвращение ссылки на массив не вызывает проблем; если же нужно, чтобы метод возвращал ссылку на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внутренний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ассоциированный с полем, сначала необходимо решить, вправе ли вызывающая программа иметь доступ к этому массиву</a:t>
            </a:r>
          </a:p>
        </p:txBody>
      </p:sp>
    </p:spTree>
    <p:extLst>
      <p:ext uri="{BB962C8B-B14F-4D97-AF65-F5344CB8AC3E}">
        <p14:creationId xmlns:p14="http://schemas.microsoft.com/office/powerpoint/2010/main" val="99569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821036" y="2819400"/>
            <a:ext cx="584333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Символы</a:t>
            </a:r>
            <a:r>
              <a:rPr lang="ru-RU" sz="28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строки и работа с текстом</a:t>
            </a:r>
            <a:endParaRPr lang="en-US" sz="1400" b="1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ctr"/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715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Символы</a:t>
            </a:r>
          </a:p>
        </p:txBody>
      </p:sp>
      <p:graphicFrame>
        <p:nvGraphicFramePr>
          <p:cNvPr id="5" name="Group 182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89429365"/>
              </p:ext>
            </p:extLst>
          </p:nvPr>
        </p:nvGraphicFramePr>
        <p:xfrm>
          <a:off x="266700" y="762000"/>
          <a:ext cx="8610600" cy="5462736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2118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39870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Действие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ru-RU" sz="1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GetUnicodeCategory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 возвращает элементы перечисления UnicodeCategory, описывающего категорию символа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IsDigit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цифрой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5569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IsLetter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IsPunctuation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знаком препинания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IsSeparator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разделителем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IsLower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нижнем регистре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IsUpper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верхнем регистре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нижнему регистру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верхнему регистру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IsControl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управляющим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IsLetterOrDigit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 или цифрой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noProof="0" dirty="0">
                          <a:latin typeface="Calibri" charset="0"/>
                          <a:ea typeface="Calibri" charset="0"/>
                          <a:cs typeface="Calibri" charset="0"/>
                        </a:rPr>
                        <a:t>IsNumber</a:t>
                      </a:r>
                      <a:endParaRPr kumimoji="0" lang="en-US" sz="18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или шестнадцатеричной цифрой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780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Символы</a:t>
            </a:r>
            <a:endParaRPr lang="ru-RU" dirty="0"/>
          </a:p>
        </p:txBody>
      </p:sp>
      <p:grpSp>
        <p:nvGrpSpPr>
          <p:cNvPr id="6" name="Group 5"/>
          <p:cNvGrpSpPr/>
          <p:nvPr/>
        </p:nvGrpSpPr>
        <p:grpSpPr>
          <a:xfrm>
            <a:off x="304800" y="604225"/>
            <a:ext cx="8534400" cy="5718518"/>
            <a:chOff x="381000" y="720564"/>
            <a:chExt cx="8534400" cy="5718518"/>
          </a:xfrm>
        </p:grpSpPr>
        <p:sp>
          <p:nvSpPr>
            <p:cNvPr id="3" name="Rectangle 2"/>
            <p:cNvSpPr/>
            <p:nvPr/>
          </p:nvSpPr>
          <p:spPr>
            <a:xfrm>
              <a:off x="381000" y="720564"/>
              <a:ext cx="8382000" cy="23144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double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 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Char.GetNumericValue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('\u0033');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d.ToString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());//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3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3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Char.GetNumericValue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('\u00bc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');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// ‘\u00bc’ is the “vulgar fraction one quarter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('¼')”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d.ToString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());//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0.25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3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Char.GetNumericValue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('A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');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// ‘A’ is the “Latin capital letter A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”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d.ToString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());//-1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381000" y="3164339"/>
              <a:ext cx="8534400" cy="32747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n;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 = (char)65;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(c); //A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 = 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)c;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(n); //65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 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Convert.ToChar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(65);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(c); //A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 = Convert.ToInt32(c);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(n); //65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742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строки. Строковые литералы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303564" y="914400"/>
            <a:ext cx="8536872" cy="5146269"/>
            <a:chOff x="303564" y="1066800"/>
            <a:chExt cx="8536872" cy="5146269"/>
          </a:xfrm>
        </p:grpSpPr>
        <p:grpSp>
          <p:nvGrpSpPr>
            <p:cNvPr id="10" name="Group 9"/>
            <p:cNvGrpSpPr/>
            <p:nvPr/>
          </p:nvGrpSpPr>
          <p:grpSpPr>
            <a:xfrm>
              <a:off x="303564" y="1066800"/>
              <a:ext cx="8536872" cy="4428555"/>
              <a:chOff x="226952" y="435893"/>
              <a:chExt cx="8536872" cy="4428555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26952" y="435893"/>
                <a:ext cx="4268848" cy="8002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rgbClr val="C00000"/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new string("Hi there.");</a:t>
                </a:r>
                <a:endPara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rgbClr val="C00000"/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new String("Hi there.");</a:t>
                </a:r>
                <a:endPara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231434" y="1480620"/>
                <a:ext cx="7845766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"Hi there.";</a:t>
                </a:r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"Hi there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.";</a:t>
                </a:r>
              </a:p>
              <a:p>
                <a:pPr lvl="0">
                  <a:lnSpc>
                    <a:spcPct val="150000"/>
                  </a:lnSpc>
                </a:pP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 = new string(' ', 20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</a:t>
                </a:r>
              </a:p>
              <a:p>
                <a:pPr lvl="0">
                  <a:lnSpc>
                    <a:spcPct val="150000"/>
                  </a:lnSpc>
                </a:pP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 = new 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string(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new char[]{ 'a', 'b', 'c', 'd', 'e' 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};);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27776" y="3294788"/>
                <a:ext cx="8536048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"Hi\r\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nthere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.";</a:t>
                </a:r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"Hi" +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Environment.NewLine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+ "there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.";</a:t>
                </a:r>
              </a:p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file = "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С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:\\Windows\\System32\\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Notepad.exe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file = 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@"C:\Windows\System32\</a:t>
                </a:r>
                <a:r>
                  <a:rPr lang="en-US" sz="1600" b="1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Notepad.exe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";</a:t>
                </a:r>
                <a:r>
                  <a:rPr lang="arn-CL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2133600" y="5739863"/>
              <a:ext cx="1877437" cy="4732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arn-CL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verbatim strings</a:t>
              </a:r>
              <a:endParaRPr lang="arn-CL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 flipV="1">
              <a:off x="1981201" y="5495355"/>
              <a:ext cx="761999" cy="372045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00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Строки</a:t>
            </a:r>
            <a:r>
              <a:rPr lang="en-US" dirty="0" smtClean="0"/>
              <a:t>. </a:t>
            </a:r>
            <a:r>
              <a:rPr lang="ru-RU" dirty="0" smtClean="0"/>
              <a:t>Члены класса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96866969"/>
              </p:ext>
            </p:extLst>
          </p:nvPr>
        </p:nvGraphicFramePr>
        <p:xfrm>
          <a:off x="266699" y="8382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двух строк в лексикографическом (алфавитном) порядке. Разные реализации метода </a:t>
                      </a:r>
                      <a:r>
                        <a:rPr lang="ru-RU" sz="1800" kern="1200" noProof="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позволяют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сравнивать строки с учетом, или без учета регистра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CompareTo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текущего экземпляра строки с другой строкой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Concat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произвольного числа строк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Copy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Создание копии строки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Empty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(статическое поле)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Открытое статическое поле, представляющее пустую строку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Format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Форматирование строки в соответствии с заданным форматом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736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Строки</a:t>
            </a:r>
            <a:r>
              <a:rPr lang="ru-RU" dirty="0" smtClean="0"/>
              <a:t>. Члены класса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201731824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IndexOf,</a:t>
                      </a:r>
                    </a:p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IndexOfAny,</a:t>
                      </a:r>
                    </a:p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LastIndexOfAny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любого символа из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Insert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Вставка подстроки в заданную позицию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Join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массива строк в единую строку. Между элементами массива вставляются разделители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длину строки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33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Строки</a:t>
            </a:r>
            <a:r>
              <a:rPr lang="ru-RU" dirty="0" smtClean="0"/>
              <a:t>. Члены класса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40756738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PadLeft,</a:t>
                      </a:r>
                    </a:p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PadRigth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Выравнивают строки по левому или, соответственно, правому краю путем вставки нужного числа пробелов в начале, или в конце строки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подстроки из заданной позиции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Замена всех вхождений заданной подстроки, или символа новыми подстрокой, или символом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Split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Разделяет строку на элементы, используя разные разделители. Результаты помещаются в массив строк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Возвращают true или false в зависимости от того, начинается, или заканчивается строка заданной подстрокой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33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Строки</a:t>
            </a:r>
            <a:r>
              <a:rPr lang="ru-RU" dirty="0" smtClean="0"/>
              <a:t>. Члены класса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746114959"/>
              </p:ext>
            </p:extLst>
          </p:nvPr>
        </p:nvGraphicFramePr>
        <p:xfrm>
          <a:off x="266699" y="1524000"/>
          <a:ext cx="8610601" cy="34798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Substring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Выделение подстроки, начиная с заданной позиции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ToCharArray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Преобразует строку в массив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ToLower,</a:t>
                      </a:r>
                    </a:p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Преобразование строки к нижнему или,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соответственно, к верхнему регистру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Trim, TrimStart,</a:t>
                      </a:r>
                      <a:endParaRPr lang="ru-RU" sz="1800" kern="1200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TrimEnd</a:t>
                      </a:r>
                      <a:endParaRPr lang="ru-RU" sz="1800" kern="1200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пробелов в начале и конце строки, или только с начала, или только с конца соответственно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</a:t>
            </a:r>
            <a:r>
              <a:rPr lang="ru-RU" dirty="0"/>
              <a:t>типов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52400" y="990600"/>
            <a:ext cx="8839200" cy="3637445"/>
            <a:chOff x="152400" y="1003666"/>
            <a:chExt cx="8839200" cy="3637445"/>
          </a:xfrm>
        </p:grpSpPr>
        <p:sp>
          <p:nvSpPr>
            <p:cNvPr id="3" name="Rectangle 2"/>
            <p:cNvSpPr/>
            <p:nvPr/>
          </p:nvSpPr>
          <p:spPr>
            <a:xfrm>
              <a:off x="152400" y="1003666"/>
              <a:ext cx="88392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Связь между типом и его экземпляром может быть явной или неявной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152400" y="1668226"/>
              <a:ext cx="8610600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Объявление локальной переменной или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поля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значимого типа (например, 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System.Int32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приводит к выделению в памяти блока, связанного со своим типом только посредством кода, обрабатывающего этот блок. Среда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(компилятор и процедура проверки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 обеспечивают поддержку связи этого блока памяти с типом после загрузки кода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" y="3440782"/>
              <a:ext cx="8668043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Каждый объект связан с типом явно. Поскольку объект доступен только посредством ссылки, фактический тип ссылки объекта может не совпадать с объявленным типом  ссылки. В подобных ситуациях нужен механизм , явно связывающий объект с его типом – в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это заголовок объекта (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object header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398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Cтрок</a:t>
            </a:r>
            <a:r>
              <a:rPr lang="ru-RU" dirty="0" smtClean="0"/>
              <a:t>а</a:t>
            </a:r>
            <a:r>
              <a:rPr lang="en-US" dirty="0" smtClean="0"/>
              <a:t>  </a:t>
            </a:r>
            <a:r>
              <a:rPr lang="ru-RU" dirty="0" smtClean="0"/>
              <a:t>как неизменяемый (</a:t>
            </a:r>
            <a:r>
              <a:rPr lang="en-US" dirty="0" smtClean="0"/>
              <a:t>immutable</a:t>
            </a:r>
            <a:r>
              <a:rPr lang="ru-RU" dirty="0" smtClean="0"/>
              <a:t>) тип</a:t>
            </a:r>
            <a:endParaRPr lang="ru-RU" dirty="0"/>
          </a:p>
        </p:txBody>
      </p:sp>
      <p:grpSp>
        <p:nvGrpSpPr>
          <p:cNvPr id="5" name="Group 4"/>
          <p:cNvGrpSpPr/>
          <p:nvPr/>
        </p:nvGrpSpPr>
        <p:grpSpPr>
          <a:xfrm>
            <a:off x="152400" y="762000"/>
            <a:ext cx="8724900" cy="5272105"/>
            <a:chOff x="152400" y="604225"/>
            <a:chExt cx="8724900" cy="5272105"/>
          </a:xfrm>
        </p:grpSpPr>
        <p:sp>
          <p:nvSpPr>
            <p:cNvPr id="2" name="Rectangle 1"/>
            <p:cNvSpPr/>
            <p:nvPr/>
          </p:nvSpPr>
          <p:spPr>
            <a:xfrm>
              <a:off x="266700" y="604225"/>
              <a:ext cx="8610600" cy="41549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 s = 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Это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текстовая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строка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состоящая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из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семи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слов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.";</a:t>
              </a:r>
            </a:p>
            <a:p>
              <a:pPr>
                <a:lnSpc>
                  <a:spcPct val="15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Длина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строки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s.Length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Наличие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подстроки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\"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текст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\" 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s.Contains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текст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")} 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Вставка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\"{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s.Insert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(4, 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большая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")}\"");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Длина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строки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s.Length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символов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Удаление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:\"{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s.Remove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(4, 10)}\"");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Замена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\"{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s.Replace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семи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", 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нескольких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")}\"");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Подстрока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\"{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s.Substring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(4, 5)}\"");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В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верхний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регистр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s.ToUpper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()}");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Вхождение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\"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текст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\": 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s.IndexOf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текст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")}");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152400" y="4953000"/>
              <a:ext cx="87249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100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Тип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string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является неизменяемым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immutable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 типом данных, таким образом, методы и операции, модифицирующие содержимое строк, на самом деле создают новые строки, копируя при необходимости содержимое старых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Cтрок</a:t>
            </a:r>
            <a:r>
              <a:rPr lang="ru-RU" dirty="0"/>
              <a:t>а</a:t>
            </a:r>
            <a:r>
              <a:rPr lang="en-US" dirty="0"/>
              <a:t>  </a:t>
            </a:r>
            <a:r>
              <a:rPr lang="ru-RU" dirty="0"/>
              <a:t>как неизменяемый тип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175846" y="718707"/>
            <a:ext cx="8801159" cy="5224893"/>
            <a:chOff x="175846" y="718707"/>
            <a:chExt cx="8801159" cy="5224893"/>
          </a:xfrm>
        </p:grpSpPr>
        <p:sp>
          <p:nvSpPr>
            <p:cNvPr id="32" name="Flowchart: Document 4"/>
            <p:cNvSpPr/>
            <p:nvPr/>
          </p:nvSpPr>
          <p:spPr>
            <a:xfrm>
              <a:off x="175846" y="718707"/>
              <a:ext cx="8801159" cy="5224893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Do(s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);</a:t>
              </a:r>
            </a:p>
            <a:p>
              <a:pPr algn="just">
                <a:lnSpc>
                  <a:spcPct val="80000"/>
                </a:lnSpc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Connector 35"/>
            <p:cNvCxnSpPr>
              <a:stCxn id="40" idx="1"/>
            </p:cNvCxnSpPr>
            <p:nvPr/>
          </p:nvCxnSpPr>
          <p:spPr>
            <a:xfrm flipH="1" flipV="1">
              <a:off x="5535172" y="1587936"/>
              <a:ext cx="1367509" cy="3459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4887472" y="1013052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9" name="Straight Arrow Connector 38"/>
            <p:cNvCxnSpPr>
              <a:endCxn id="38" idx="1"/>
            </p:cNvCxnSpPr>
            <p:nvPr/>
          </p:nvCxnSpPr>
          <p:spPr>
            <a:xfrm flipV="1">
              <a:off x="1981200" y="1300494"/>
              <a:ext cx="2906272" cy="767147"/>
            </a:xfrm>
            <a:prstGeom prst="straightConnector1">
              <a:avLst/>
            </a:prstGeom>
            <a:ln w="19050"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902681" y="1665622"/>
              <a:ext cx="1828800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265" name="Straight Arrow Connector 264"/>
            <p:cNvCxnSpPr>
              <a:endCxn id="38" idx="1"/>
            </p:cNvCxnSpPr>
            <p:nvPr/>
          </p:nvCxnSpPr>
          <p:spPr>
            <a:xfrm flipV="1">
              <a:off x="3142529" y="1300494"/>
              <a:ext cx="1744943" cy="149831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Rectangle 265"/>
            <p:cNvSpPr/>
            <p:nvPr/>
          </p:nvSpPr>
          <p:spPr>
            <a:xfrm>
              <a:off x="4887472" y="3510003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"ab"</a:t>
              </a:r>
            </a:p>
          </p:txBody>
        </p:sp>
        <p:cxnSp>
          <p:nvCxnSpPr>
            <p:cNvPr id="271" name="Straight Arrow Connector 270"/>
            <p:cNvCxnSpPr>
              <a:endCxn id="266" idx="1"/>
            </p:cNvCxnSpPr>
            <p:nvPr/>
          </p:nvCxnSpPr>
          <p:spPr>
            <a:xfrm>
              <a:off x="2209800" y="3425543"/>
              <a:ext cx="2677672" cy="37190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77"/>
            <p:cNvSpPr/>
            <p:nvPr/>
          </p:nvSpPr>
          <p:spPr>
            <a:xfrm>
              <a:off x="1317953" y="2750327"/>
              <a:ext cx="4572000" cy="88024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8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void Do(string p)</a:t>
              </a:r>
            </a:p>
            <a:p>
              <a:pPr algn="just">
                <a:lnSpc>
                  <a:spcPct val="8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lnSpc>
                  <a:spcPct val="8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p +=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b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";</a:t>
              </a:r>
            </a:p>
            <a:p>
              <a:pPr algn="just">
                <a:lnSpc>
                  <a:spcPct val="8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cxnSp>
          <p:nvCxnSpPr>
            <p:cNvPr id="293" name="Straight Arrow Connector 292"/>
            <p:cNvCxnSpPr/>
            <p:nvPr/>
          </p:nvCxnSpPr>
          <p:spPr>
            <a:xfrm flipV="1">
              <a:off x="2629736" y="1319651"/>
              <a:ext cx="2257736" cy="276523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 rot="21166646">
              <a:off x="2576077" y="1447337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0" name="TextBox 299"/>
            <p:cNvSpPr txBox="1"/>
            <p:nvPr/>
          </p:nvSpPr>
          <p:spPr>
            <a:xfrm rot="18890387">
              <a:off x="3504454" y="1827179"/>
              <a:ext cx="592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1" name="TextBox 300"/>
            <p:cNvSpPr txBox="1"/>
            <p:nvPr/>
          </p:nvSpPr>
          <p:spPr>
            <a:xfrm rot="456914">
              <a:off x="3733715" y="3347266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3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2" name="TextBox 301"/>
            <p:cNvSpPr txBox="1"/>
            <p:nvPr/>
          </p:nvSpPr>
          <p:spPr>
            <a:xfrm rot="18444081">
              <a:off x="3278162" y="2492834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4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292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Форматные с</a:t>
            </a:r>
            <a:r>
              <a:rPr lang="en-US" dirty="0" err="1" smtClean="0"/>
              <a:t>троки</a:t>
            </a:r>
            <a:endParaRPr lang="ru-RU" dirty="0"/>
          </a:p>
        </p:txBody>
      </p:sp>
      <p:grpSp>
        <p:nvGrpSpPr>
          <p:cNvPr id="23" name="Group 22"/>
          <p:cNvGrpSpPr/>
          <p:nvPr/>
        </p:nvGrpSpPr>
        <p:grpSpPr>
          <a:xfrm>
            <a:off x="184324" y="838200"/>
            <a:ext cx="8775351" cy="4789167"/>
            <a:chOff x="178207" y="660622"/>
            <a:chExt cx="8775351" cy="4789167"/>
          </a:xfrm>
        </p:grpSpPr>
        <p:sp>
          <p:nvSpPr>
            <p:cNvPr id="3" name="Rectangle 2"/>
            <p:cNvSpPr/>
            <p:nvPr/>
          </p:nvSpPr>
          <p:spPr>
            <a:xfrm>
              <a:off x="252352" y="660622"/>
              <a:ext cx="8701206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Для того, чтобы разрабатываемые классы были дружественными к пользователю, они должны предлагать средства для отображения своих строковых представлений в любом из форматов, которые могут понадобиться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пользователю</a:t>
              </a:r>
            </a:p>
            <a:p>
              <a:pPr marL="1588" algn="just"/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15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В исполняющей среде .NET определен стандартный способ достижения этого — интерфейс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IFormattable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178207" y="2690336"/>
              <a:ext cx="877535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mr-IN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decimal</a:t>
              </a:r>
              <a:r>
                <a: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mr-IN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</a:t>
              </a:r>
              <a:r>
                <a: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12.05667M;</a:t>
              </a:r>
            </a:p>
            <a:p>
              <a:pPr>
                <a:lnSpc>
                  <a:spcPct val="150000"/>
                </a:lnSpc>
              </a:pPr>
              <a:r>
                <a:rPr lang="mr-IN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mr-IN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5;</a:t>
              </a:r>
            </a:p>
            <a:p>
              <a:pPr>
                <a:lnSpc>
                  <a:spcPct val="150000"/>
                </a:lnSpc>
              </a:pP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string.Format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Value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{0,8:C},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а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nd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{1}",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);</a:t>
              </a:r>
              <a:endParaRPr lang="mr-IN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81000" y="4526459"/>
              <a:ext cx="4572000" cy="92333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588" algn="ctr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количество символов,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занимаемое представлением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элемента, снабженное префиксом-запятой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486400" y="4526459"/>
              <a:ext cx="31242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ctr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спецификатор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формата</a:t>
              </a:r>
              <a:endParaRPr lang="en-US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  <a:p>
              <a:pPr marL="1588" algn="ctr"/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предваряется двоеточием</a:t>
              </a:r>
            </a:p>
          </p:txBody>
        </p:sp>
        <p:cxnSp>
          <p:nvCxnSpPr>
            <p:cNvPr id="13" name="Straight Arrow Connector 12"/>
            <p:cNvCxnSpPr>
              <a:stCxn id="11" idx="0"/>
            </p:cNvCxnSpPr>
            <p:nvPr/>
          </p:nvCxnSpPr>
          <p:spPr>
            <a:xfrm flipV="1">
              <a:off x="2667000" y="3810000"/>
              <a:ext cx="2667000" cy="716459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12" idx="0"/>
            </p:cNvCxnSpPr>
            <p:nvPr/>
          </p:nvCxnSpPr>
          <p:spPr>
            <a:xfrm flipH="1" flipV="1">
              <a:off x="5562600" y="3810000"/>
              <a:ext cx="1485900" cy="716459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/>
            <p:cNvSpPr/>
            <p:nvPr/>
          </p:nvSpPr>
          <p:spPr>
            <a:xfrm>
              <a:off x="6343679" y="2624208"/>
              <a:ext cx="209544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ctr"/>
              <a:r>
                <a:rPr lang="ru-RU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индекс элемента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H="1">
              <a:off x="5105400" y="2978212"/>
              <a:ext cx="2286000" cy="556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7096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Интерполяционные строки</a:t>
            </a:r>
            <a:r>
              <a:rPr lang="en-US" dirty="0"/>
              <a:t> </a:t>
            </a:r>
            <a:r>
              <a:rPr lang="en-US" dirty="0" smtClean="0"/>
              <a:t>(C# 6.0)</a:t>
            </a:r>
            <a:endParaRPr lang="ru-RU" dirty="0"/>
          </a:p>
        </p:txBody>
      </p:sp>
      <p:grpSp>
        <p:nvGrpSpPr>
          <p:cNvPr id="39" name="Group 38"/>
          <p:cNvGrpSpPr/>
          <p:nvPr/>
        </p:nvGrpSpPr>
        <p:grpSpPr>
          <a:xfrm>
            <a:off x="303976" y="914400"/>
            <a:ext cx="8536048" cy="4893647"/>
            <a:chOff x="303976" y="1143000"/>
            <a:chExt cx="8536048" cy="4893647"/>
          </a:xfrm>
        </p:grpSpPr>
        <p:grpSp>
          <p:nvGrpSpPr>
            <p:cNvPr id="22" name="Group 21"/>
            <p:cNvGrpSpPr/>
            <p:nvPr/>
          </p:nvGrpSpPr>
          <p:grpSpPr>
            <a:xfrm>
              <a:off x="303976" y="1143000"/>
              <a:ext cx="8536048" cy="4893647"/>
              <a:chOff x="304388" y="3259518"/>
              <a:chExt cx="8536048" cy="4893647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304388" y="3259518"/>
                <a:ext cx="8536048" cy="48936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name = "Chuck";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surname = "Norris";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message =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string.Format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("The man is {0} {1}",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name,surname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 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messageAgain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= 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$"The man is {name} {surname}"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(message);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messageAgain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</a:t>
                </a:r>
              </a:p>
              <a:p>
                <a:pPr>
                  <a:lnSpc>
                    <a:spcPct val="150000"/>
                  </a:lnSpc>
                </a:pP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var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numbers = new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int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[] { 1, 2, 3, 4, 5 };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($"There are {</a:t>
                </a:r>
                <a:r>
                  <a:rPr lang="en-US" sz="1600" b="1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numbers.Length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numbers, and their average </a:t>
                </a:r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			is 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</a:t>
                </a:r>
                <a:r>
                  <a:rPr lang="en-US" sz="1600" b="1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numbers.Average</a:t>
                </a:r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()}"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</a:t>
                </a:r>
              </a:p>
              <a:p>
                <a:pPr>
                  <a:lnSpc>
                    <a:spcPct val="150000"/>
                  </a:lnSpc>
                </a:pP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var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dateOfBirth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=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DateTime.Now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$"It's {</a:t>
                </a:r>
                <a:r>
                  <a:rPr lang="en-US" sz="1600" b="1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dateOfBirth:yyyy-MM-dd</a:t>
                </a:r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6325012" y="4992424"/>
                <a:ext cx="2353529" cy="47320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</a:t>
                </a:r>
                <a:r>
                  <a:rPr lang="arn-CL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trings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r>
                  <a:rPr lang="en-US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interpolation</a:t>
                </a:r>
                <a:endParaRPr lang="arn-CL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cxnSp>
            <p:nvCxnSpPr>
              <p:cNvPr id="19" name="Straight Arrow Connector 18"/>
              <p:cNvCxnSpPr/>
              <p:nvPr/>
            </p:nvCxnSpPr>
            <p:spPr>
              <a:xfrm flipH="1" flipV="1">
                <a:off x="3048412" y="4783519"/>
                <a:ext cx="3352800" cy="60959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0" name="Straight Arrow Connector 29"/>
            <p:cNvCxnSpPr/>
            <p:nvPr/>
          </p:nvCxnSpPr>
          <p:spPr>
            <a:xfrm flipH="1">
              <a:off x="2628488" y="3349112"/>
              <a:ext cx="4153312" cy="84188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 flipH="1">
              <a:off x="4114800" y="3349112"/>
              <a:ext cx="2819400" cy="228968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9110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Спецификаторы формата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213155664"/>
              </p:ext>
            </p:extLst>
          </p:nvPr>
        </p:nvGraphicFramePr>
        <p:xfrm>
          <a:off x="228600" y="578825"/>
          <a:ext cx="8686800" cy="5683626"/>
        </p:xfrm>
        <a:graphic>
          <a:graphicData uri="http://schemas.openxmlformats.org/drawingml/2006/table">
            <a:tbl>
              <a:tblPr firstRow="1">
                <a:tableStyleId>{1FECB4D8-DB02-4DC6-A0A2-4F2EBAE1DC90}</a:tableStyleId>
              </a:tblPr>
              <a:tblGrid>
                <a:gridCol w="139694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40365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Спецификатор</a:t>
                      </a:r>
                      <a:endParaRPr lang="ru-RU" sz="15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Применяется к</a:t>
                      </a:r>
                      <a:endParaRPr lang="ru-RU" sz="15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Значение</a:t>
                      </a:r>
                      <a:endParaRPr lang="ru-RU" sz="15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5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 местной валюты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$835.50 (США)</a:t>
                      </a:r>
                      <a:b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£835.50 (Великобритания) 835.50р.(Россия)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9437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Обычное целое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Экспоненциальная нотация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8.35Е+002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 фиксированной десятичной точкой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835.50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Обычные числа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54316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N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 чисел, принятый в данной местности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4,384.50 (Великобритания/США)</a:t>
                      </a:r>
                      <a:b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4 384,50 (континентальная Европа)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380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Процентная нотация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835,000.00%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X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Шестнадцатеричный формат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1a1f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2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Спецификаторы формата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92100" y="838200"/>
            <a:ext cx="8851900" cy="5401479"/>
            <a:chOff x="152400" y="578825"/>
            <a:chExt cx="8851900" cy="5401479"/>
          </a:xfrm>
        </p:grpSpPr>
        <p:sp>
          <p:nvSpPr>
            <p:cNvPr id="7" name="Скругленный прямоугольник 6"/>
            <p:cNvSpPr/>
            <p:nvPr/>
          </p:nvSpPr>
          <p:spPr>
            <a:xfrm>
              <a:off x="6699250" y="3505200"/>
              <a:ext cx="2305050" cy="1981200"/>
            </a:xfrm>
            <a:prstGeom prst="roundRec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C: 10 761,94р.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E: 1,076E+004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F: 10761,9376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G: 10761,937554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N: 10 761,938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P: 107,62%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R: 10761,937554</a:t>
              </a:r>
              <a:endParaRPr lang="ru-RU" sz="15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152400" y="578825"/>
              <a:ext cx="7010400" cy="54014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FR" sz="1500" b="1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CultureInfo</a:t>
              </a:r>
              <a:r>
                <a:rPr lang="fr-FR" sz="1500" b="1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fr-FR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ci = new </a:t>
              </a:r>
              <a:r>
                <a:rPr lang="fr-FR" sz="15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CultureInfo</a:t>
              </a:r>
              <a:r>
                <a:rPr lang="fr-FR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("en-us");</a:t>
              </a:r>
            </a:p>
            <a:p>
              <a:r>
                <a:rPr lang="arn-CL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double floating = 10761.937554</a:t>
              </a:r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Console.WriteLine("C: {0}",floating.ToString("C", ci));           </a:t>
              </a:r>
            </a:p>
            <a:p>
              <a:r>
                <a:rPr lang="it-IT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it-IT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("E: {0}",</a:t>
              </a:r>
              <a:r>
                <a:rPr lang="it-IT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floating.ToString</a:t>
              </a:r>
              <a:r>
                <a:rPr lang="it-IT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("E03", ci));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Console.WriteLine("F: {0}",floating.ToString("F04", ci));   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Console.WriteLine("G: {0}",floating.ToString("G", ci));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Console.WriteLine("N: {0}",floating.ToString("N03", ci));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Console.WriteLine("P: {0}",(floating / 10000).ToString("P02", ci));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Console.WriteLine("R: {0}",floating.ToString("R", ci));           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Console.WriteLine();</a:t>
              </a:r>
              <a:endParaRPr lang="ru-RU" sz="15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endParaRPr lang="ru-RU" sz="15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fr-FR" sz="15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CultureInfo</a:t>
              </a:r>
              <a:r>
                <a:rPr lang="fr-FR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ci = new </a:t>
              </a:r>
              <a:r>
                <a:rPr lang="fr-FR" sz="15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CultureInfo</a:t>
              </a:r>
              <a:r>
                <a:rPr lang="fr-FR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("ru-ru");</a:t>
              </a:r>
            </a:p>
            <a:p>
              <a:r>
                <a:rPr lang="arn-CL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double floating = 10761.937554</a:t>
              </a:r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Console.WriteLine("C: {0}",floating.ToString("C", ci));           </a:t>
              </a:r>
            </a:p>
            <a:p>
              <a:r>
                <a:rPr lang="it-IT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it-IT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("E: {0}",</a:t>
              </a:r>
              <a:r>
                <a:rPr lang="it-IT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floating.ToString</a:t>
              </a:r>
              <a:r>
                <a:rPr lang="it-IT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("E03", ci));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Console.WriteLine("F: {0}",floating.ToString("F04", ci));   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Console.WriteLine("G: {0}",floating.ToString("G", ci));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Console.WriteLine("N: {0}",floating.ToString("N03", ci));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Console.WriteLine("P: {0}",(floating / 10000).ToString("P02", ci));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Console.WriteLine("R: {0}",floating.ToString("R", ci));           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arn-CL" sz="15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();</a:t>
              </a:r>
              <a:endParaRPr lang="arn-CL" sz="15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6788150" y="1093658"/>
              <a:ext cx="2216150" cy="1708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C: $10,761.94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E: 1.076E+004</a:t>
              </a:r>
            </a:p>
            <a:p>
              <a:pPr marL="179388"/>
              <a:r>
                <a:rPr lang="pt-BR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</a:t>
              </a:r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10761.9376</a:t>
              </a:r>
            </a:p>
            <a:p>
              <a:pPr marL="179388"/>
              <a:r>
                <a:rPr lang="pt-BR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G</a:t>
              </a:r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10761.937554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N: 10,761.938</a:t>
              </a:r>
            </a:p>
            <a:p>
              <a:pPr marL="179388"/>
              <a:r>
                <a:rPr lang="pt-BR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</a:t>
              </a:r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107.62 %</a:t>
              </a:r>
            </a:p>
            <a:p>
              <a:pPr marL="179388"/>
              <a:r>
                <a:rPr lang="pt-BR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</a:t>
              </a:r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10761.937554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980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2" name="Rectangle 1"/>
          <p:cNvSpPr/>
          <p:nvPr/>
        </p:nvSpPr>
        <p:spPr>
          <a:xfrm>
            <a:off x="177667" y="690147"/>
            <a:ext cx="87631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8"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Для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со строками и символами в библиотеке классов .NET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Framework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существует тип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TextStringBuilder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из пространства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имен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System.Text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8466" y="1489442"/>
            <a:ext cx="807733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sb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99035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66700" y="1066800"/>
            <a:ext cx="861060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sealed class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// .NET 2.0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// Fields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"Capacity";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0x10;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IntPtr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internal volatile string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b="1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. . .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5503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66700" y="1143000"/>
            <a:ext cx="861060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sealed class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// .NET 4.0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// Fields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"Capacity";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0x10;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internal char[]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m_ChunkChars</a:t>
            </a:r>
            <a:r>
              <a:rPr lang="en-US" sz="1600" b="1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m_ChunkLength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m_ChunkOffset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internal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m_ChunkPrevious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MaxChunkSize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0x1f40; //8000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. . .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endParaRPr lang="it-IT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23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66700" y="914400"/>
            <a:ext cx="86106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static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void Main(string[]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args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var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= 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(sb,20000);</a:t>
            </a:r>
          </a:p>
          <a:p>
            <a:pPr>
              <a:lnSpc>
                <a:spcPct val="150000"/>
              </a:lnSpc>
            </a:pPr>
            <a:r>
              <a:rPr lang="ro-RO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ro-RO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sb.Clear</a:t>
            </a:r>
            <a:r>
              <a:rPr lang="ro-RO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}</a:t>
            </a:r>
          </a:p>
          <a:p>
            <a:pPr>
              <a:lnSpc>
                <a:spcPct val="150000"/>
              </a:lnSpc>
            </a:pPr>
            <a:endParaRPr lang="de-DE" sz="1600" dirty="0">
              <a:solidFill>
                <a:schemeClr val="accent3">
                  <a:lumMod val="75000"/>
                </a:schemeClr>
              </a:solidFill>
              <a:highlight>
                <a:srgbClr val="FFFFFF"/>
              </a:highlight>
              <a:latin typeface="Consolas" charset="0"/>
            </a:endParaRP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private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for 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= 0;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&lt;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;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++)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{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    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sb.Append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("F");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}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}</a:t>
            </a:r>
            <a:endParaRPr lang="en-US" sz="16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0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719371" y="1499991"/>
            <a:ext cx="7662629" cy="2737393"/>
            <a:chOff x="719371" y="1499991"/>
            <a:chExt cx="7662629" cy="2737393"/>
          </a:xfrm>
        </p:grpSpPr>
        <p:sp>
          <p:nvSpPr>
            <p:cNvPr id="4" name="Flowchart: Document 4"/>
            <p:cNvSpPr/>
            <p:nvPr/>
          </p:nvSpPr>
          <p:spPr>
            <a:xfrm>
              <a:off x="719371" y="2085023"/>
              <a:ext cx="2209800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x1 = 42;</a:t>
              </a:r>
            </a:p>
          </p:txBody>
        </p:sp>
        <p:sp>
          <p:nvSpPr>
            <p:cNvPr id="7" name="Flowchart: Document 4"/>
            <p:cNvSpPr/>
            <p:nvPr/>
          </p:nvSpPr>
          <p:spPr>
            <a:xfrm>
              <a:off x="733843" y="3517691"/>
              <a:ext cx="2209800" cy="719693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x2 = x1;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4365157" y="1499991"/>
              <a:ext cx="4016843" cy="1093032"/>
              <a:chOff x="3222157" y="1512590"/>
              <a:chExt cx="4016843" cy="1093032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222157" y="1512590"/>
                <a:ext cx="4016843" cy="1093032"/>
                <a:chOff x="317500" y="1624768"/>
                <a:chExt cx="4016843" cy="1093032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317500" y="2279134"/>
                  <a:ext cx="63350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x1 </a:t>
                  </a:r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8" name="Rounded Rectangle 7"/>
                <p:cNvSpPr/>
                <p:nvPr/>
              </p:nvSpPr>
              <p:spPr>
                <a:xfrm>
                  <a:off x="2505543" y="1624768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19" name="Straight Connector 18"/>
              <p:cNvCxnSpPr>
                <a:stCxn id="5" idx="0"/>
                <a:endCxn id="8" idx="1"/>
              </p:cNvCxnSpPr>
              <p:nvPr/>
            </p:nvCxnSpPr>
            <p:spPr>
              <a:xfrm flipV="1">
                <a:off x="4599172" y="1749663"/>
                <a:ext cx="811028" cy="34795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4254500" y="3021371"/>
              <a:ext cx="4114800" cy="1125300"/>
              <a:chOff x="3124200" y="2845592"/>
              <a:chExt cx="4114800" cy="1125300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124200" y="2845592"/>
                <a:ext cx="4114800" cy="1125300"/>
                <a:chOff x="317500" y="1592500"/>
                <a:chExt cx="4114800" cy="1125300"/>
              </a:xfrm>
            </p:grpSpPr>
            <p:sp>
              <p:nvSpPr>
                <p:cNvPr id="13" name="Rectangle 12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317500" y="2279134"/>
                  <a:ext cx="63350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x2 </a:t>
                  </a:r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15" name="Rounded Rectangle 14"/>
                <p:cNvSpPr/>
                <p:nvPr/>
              </p:nvSpPr>
              <p:spPr>
                <a:xfrm>
                  <a:off x="2603500" y="1592500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21" name="Straight Connector 20"/>
              <p:cNvCxnSpPr>
                <a:stCxn id="13" idx="0"/>
                <a:endCxn id="15" idx="1"/>
              </p:cNvCxnSpPr>
              <p:nvPr/>
            </p:nvCxnSpPr>
            <p:spPr>
              <a:xfrm flipV="1">
                <a:off x="4501215" y="3082665"/>
                <a:ext cx="908985" cy="380227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Переменные </a:t>
            </a:r>
            <a:r>
              <a:rPr lang="ru-RU" dirty="0"/>
              <a:t>ссылочного и значимого </a:t>
            </a:r>
            <a:r>
              <a:rPr lang="ru-RU" dirty="0" smtClean="0"/>
              <a:t>типов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59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1295400" y="838200"/>
            <a:ext cx="7187640" cy="5431667"/>
            <a:chOff x="1358899" y="866695"/>
            <a:chExt cx="7187640" cy="5431667"/>
          </a:xfrm>
        </p:grpSpPr>
        <p:sp>
          <p:nvSpPr>
            <p:cNvPr id="4" name="Rectangle 3"/>
            <p:cNvSpPr/>
            <p:nvPr/>
          </p:nvSpPr>
          <p:spPr>
            <a:xfrm>
              <a:off x="1371599" y="866695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523999" y="92717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[16]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0" y="137730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m_ChunkPrevious:null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521" y="95709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371599" y="19129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24000" y="19993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[32]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23999" y="2436398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934081" y="2003316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sb2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599" y="29797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524000" y="30661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[64]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523999" y="351234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m_ChunkPrevious:sb2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34082" y="306610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sb3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599" y="4267200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524000" y="435358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524000" y="479856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m_ChunkPrevious:sb9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34082" y="4357597"/>
              <a:ext cx="7998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sb10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371599" y="5315681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524000" y="540206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524000" y="582629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990188" y="5406078"/>
              <a:ext cx="51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>
                  <a:latin typeface="Consolas" charset="0"/>
                  <a:ea typeface="Consolas" charset="0"/>
                  <a:cs typeface="Consolas" charset="0"/>
                </a:rPr>
                <a:t>sb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092566" y="3917600"/>
              <a:ext cx="10831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. . . </a:t>
              </a:r>
            </a:p>
          </p:txBody>
        </p:sp>
        <p:cxnSp>
          <p:nvCxnSpPr>
            <p:cNvPr id="33" name="Elbow Connector 32"/>
            <p:cNvCxnSpPr/>
            <p:nvPr/>
          </p:nvCxnSpPr>
          <p:spPr>
            <a:xfrm rot="10800000">
              <a:off x="1371600" y="1371600"/>
              <a:ext cx="12700" cy="984656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Elbow Connector 34"/>
            <p:cNvCxnSpPr/>
            <p:nvPr/>
          </p:nvCxnSpPr>
          <p:spPr>
            <a:xfrm rot="10800000">
              <a:off x="1371600" y="2438400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38"/>
            <p:cNvCxnSpPr/>
            <p:nvPr/>
          </p:nvCxnSpPr>
          <p:spPr>
            <a:xfrm rot="10800000">
              <a:off x="1358899" y="4798567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Elbow Connector 39"/>
            <p:cNvCxnSpPr/>
            <p:nvPr/>
          </p:nvCxnSpPr>
          <p:spPr>
            <a:xfrm flipV="1">
              <a:off x="1371599" y="4119326"/>
              <a:ext cx="1066801" cy="605074"/>
            </a:xfrm>
            <a:prstGeom prst="bentConnector3">
              <a:avLst>
                <a:gd name="adj1" fmla="val -48809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6019801" y="3138322"/>
              <a:ext cx="2526738" cy="5221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Размер </a:t>
              </a:r>
              <a:r>
                <a:rPr lang="en-US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sb9: 4096 </a:t>
              </a:r>
              <a:endParaRPr 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Connector 46"/>
            <p:cNvCxnSpPr>
              <a:endCxn id="45" idx="2"/>
            </p:cNvCxnSpPr>
            <p:nvPr/>
          </p:nvCxnSpPr>
          <p:spPr>
            <a:xfrm flipV="1">
              <a:off x="5245029" y="3660450"/>
              <a:ext cx="2038141" cy="540950"/>
            </a:xfrm>
            <a:prstGeom prst="line">
              <a:avLst/>
            </a:prstGeom>
            <a:ln w="34925" cmpd="sng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830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218986262"/>
              </p:ext>
            </p:extLst>
          </p:nvPr>
        </p:nvGraphicFramePr>
        <p:xfrm>
          <a:off x="266699" y="9906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MaxCapacity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наибольшее количество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Capacity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Получает/устанавливает размер массива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EnsureCapacity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Гарантирует, что размер массива символов будет не меньше, чем значение параметра, передаваемого этому методу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количество символов в строке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ToString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Версия без параметров возвращает объект String, представляющий поле с массивом символов объекта StringBuilder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AppendFormat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Добавляет заданные объекты в массив символов, увеличивая его при необходимости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42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536504097"/>
              </p:ext>
            </p:extLst>
          </p:nvPr>
        </p:nvGraphicFramePr>
        <p:xfrm>
          <a:off x="266699" y="1371600"/>
          <a:ext cx="8610601" cy="3205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Заменяет один символ или строку символов в массиве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Удаляет диапазон символов из массива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Equals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только если объекты StringBuilder имеют одну и ту же максимальную емкость, емкость и одинаковые символы в массиве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СоруТо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Копирует подмножество символов StringBuilder в массив Char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124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quarter" idx="4294967295"/>
          </p:nvPr>
        </p:nvSpPr>
        <p:spPr>
          <a:xfrm>
            <a:off x="533400" y="762000"/>
            <a:ext cx="8610600" cy="5334000"/>
          </a:xfrm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b="0" dirty="0"/>
          </a:p>
        </p:txBody>
      </p:sp>
      <p:sp>
        <p:nvSpPr>
          <p:cNvPr id="2" name="Rectangle 1"/>
          <p:cNvSpPr/>
          <p:nvPr/>
        </p:nvSpPr>
        <p:spPr>
          <a:xfrm>
            <a:off x="247621" y="914400"/>
            <a:ext cx="864875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588"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Для упрощения решения задач по обработке символьной информации в пространстве имен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System.Text.RegularExpressions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определены классы для работы со строками, основанные на регулярных выражениях,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Regex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Match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и </a:t>
            </a:r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MatchCollection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indent="1588" algn="just"/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indent="1588"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Регулярное выражение – это шаблон, согласно которому выполняется поиск соответствующего фрагмента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текста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indent="1588" algn="just"/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indent="1588"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Использование регулярных выражений обеспечивает: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проверку строки на соответствие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поиск в тексте по заданному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разбиение текста на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фрагменты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25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416645661"/>
              </p:ext>
            </p:extLst>
          </p:nvPr>
        </p:nvGraphicFramePr>
        <p:xfrm>
          <a:off x="266334" y="990600"/>
          <a:ext cx="8611332" cy="48006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.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символ, кроме \n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c.t соответствует фрагментам: cat, cut, c#t, c{t и т.д.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 ]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 из последовательности, записанной внутри скобок. Допускается использование диапазонов символов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для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задания 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которого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используется символ «-»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c[aui]t соответствует фрагментам: cat, cut, cit. Выражение c[a-c]t соответствует фрагментам: cat, cbt, cct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[^]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символ, не входящий в последовательность, записанную внутри скобок. Допускается использование диапазонов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c[^aui]t соответствует фрагментам: cbt, cct, c2t и т.д. Выражение c[^a-c]t соответствует фрагментам: cdt, cet, c%t и т.д.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73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9324606"/>
              </p:ext>
            </p:extLst>
          </p:nvPr>
        </p:nvGraphicFramePr>
        <p:xfrm>
          <a:off x="266334" y="1066800"/>
          <a:ext cx="8611332" cy="4251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алфавитно-цифровой символ, а также символ подчеркивания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cbt, cct, c2t, c_t и т. д., но не соответствует фрагментам c%t, c{t и т. 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 не удовлетворяющий \w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c%t, c{t, c.t и т.д., но не соответствует фрагментам cbt, cct, c2t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пробельный символ (пробел, табуляция и переход на новую строку)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\s\w\w\w\s соответствует любому слову из трех букв, окруженному пробельными символами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-1435100" y="1663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03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532102885"/>
              </p:ext>
            </p:extLst>
          </p:nvPr>
        </p:nvGraphicFramePr>
        <p:xfrm>
          <a:off x="266334" y="1219200"/>
          <a:ext cx="8611332" cy="39776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не пробельный символ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\s\S\S\S\s соответствует любым трем непробельным символам, окруженным пробельными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\b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Граница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слова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\B\d\d\d\B соответствует любым трем цифрам, входящим в состав слова так, что ни справа ни слева от них нет конца слова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\d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Любая десятичная цифра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c\dt соответствует фрагментам: c1t, c2t, c3t и т.д.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217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863498804"/>
              </p:ext>
            </p:extLst>
          </p:nvPr>
        </p:nvGraphicFramePr>
        <p:xfrm>
          <a:off x="266334" y="990600"/>
          <a:ext cx="8611331" cy="43434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*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Ноль,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ca*t соответствует фрагментам: ct, cat, caat, caaat и т.д.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+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Одно,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ca+t соответствует фрагментам: cat, caat, caaat и т.д.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?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Не более одного повторения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ca?t соответствует фрагментам: ct, cat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{n}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Ровно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ca{3}t соответствует фрагменту: cаааt. Выражение (cat){2} соответствует фрагменту: cаtcat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434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579768"/>
              </p:ext>
            </p:extLst>
          </p:nvPr>
        </p:nvGraphicFramePr>
        <p:xfrm>
          <a:off x="266334" y="1524000"/>
          <a:ext cx="8611331" cy="3337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{n,}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 крайней мере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ca{3,}t соответствует фрагментам: cаааt, caaaat, caaaaaaat и т.д. Выражение (cat){2,} соответствует фрагментам: cаtcat, catcatcat и т.д. 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 m}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 n до m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ca{2,4}t соответствует фрагментам: cааt, caaat, caaaat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829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2400" y="1143000"/>
            <a:ext cx="86868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5138" indent="-285750" algn="just">
              <a:buFont typeface="Arial" pitchFamily="34" charset="0"/>
              <a:buChar char="•"/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Слово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USA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– @ "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USA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Номер телефона в формате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xxx-xx-xx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– @"\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-\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-\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 или @"\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{3}(-\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){2} 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Целое число со знаком, или без знака – @"[+-]?\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+"</a:t>
            </a:r>
          </a:p>
          <a:p>
            <a:pPr marL="179388" algn="just"/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Время в формате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чч.мм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, или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чч:мм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– @"([01]\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)|(2[0-4])[\.:][0-5]\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07681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 Progress Report 2015. Anzhelika KRAVCHUK" id="{BEF425CB-6D6F-3C4B-BDD6-805C803C4927}" vid="{68945816-9B0B-B749-8A33-A2C9A1DA0C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5146E524073F468C4FC57E5B2789C1" ma:contentTypeVersion="0" ma:contentTypeDescription="Create a new document." ma:contentTypeScope="" ma:versionID="2cd562bb1c5679eea0696edea0d3443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034CAA0A-5047-4F67-A62F-383038D28F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AC39EE30-2332-4187-B3E5-769508514A1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F96B3B-5B2C-4996-9E02-395DA9EA8E7E}">
  <ds:schemaRefs>
    <ds:schemaRef ds:uri="http://purl.org/dc/elements/1.1/"/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TrainingMaterialsTemplate</Template>
  <TotalTime>17641</TotalTime>
  <Words>6267</Words>
  <Application>Microsoft Macintosh PowerPoint</Application>
  <PresentationFormat>On-screen Show (4:3)</PresentationFormat>
  <Paragraphs>1529</Paragraphs>
  <Slides>105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105</vt:i4>
      </vt:variant>
    </vt:vector>
  </HeadingPairs>
  <TitlesOfParts>
    <vt:vector size="115" baseType="lpstr">
      <vt:lpstr>Arial Black</vt:lpstr>
      <vt:lpstr>Bradley Hand</vt:lpstr>
      <vt:lpstr>Calibri</vt:lpstr>
      <vt:lpstr>Consolas</vt:lpstr>
      <vt:lpstr>Helvetica</vt:lpstr>
      <vt:lpstr>Lucida Grande</vt:lpstr>
      <vt:lpstr>Narkisim</vt:lpstr>
      <vt:lpstr>Trebuchet MS</vt:lpstr>
      <vt:lpstr>Arial</vt:lpstr>
      <vt:lpstr>EPAM_PPT_General_Template_20150223</vt:lpstr>
      <vt:lpstr>PowerPoint Presentation</vt:lpstr>
      <vt:lpstr>PowerPoint Presentation</vt:lpstr>
      <vt:lpstr>Понятие типа</vt:lpstr>
      <vt:lpstr>Определение членов типа</vt:lpstr>
      <vt:lpstr>Определение членов типа</vt:lpstr>
      <vt:lpstr>Иерархия типов .NET Framework</vt:lpstr>
      <vt:lpstr>Использование типов</vt:lpstr>
      <vt:lpstr>Использование типов</vt:lpstr>
      <vt:lpstr>Переменные ссылочного и значимого типов</vt:lpstr>
      <vt:lpstr>Переменные ссылочного и значимого типов</vt:lpstr>
      <vt:lpstr>Понятие переменной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Область видимости переменной</vt:lpstr>
      <vt:lpstr>Область видимости переменной</vt:lpstr>
      <vt:lpstr>Примитивные типы C#. Целочисленные типы</vt:lpstr>
      <vt:lpstr>Примитивные типы C#. Типы с плавающей точкой</vt:lpstr>
      <vt:lpstr>Примитивные типы C#. Тип Decimal</vt:lpstr>
      <vt:lpstr>Примитивные типы C#. Тип Boolean</vt:lpstr>
      <vt:lpstr>Примитивные типы C#. Тип String</vt:lpstr>
      <vt:lpstr>Примитивные типы C#. Тип Object</vt:lpstr>
      <vt:lpstr>Примитивные типы C#. Тип dynamic</vt:lpstr>
      <vt:lpstr>Преобразование типов данных</vt:lpstr>
      <vt:lpstr>Преобразование типов данных</vt:lpstr>
      <vt:lpstr>Константы и переменные только для чтения</vt:lpstr>
      <vt:lpstr>Константы и переменные только для чтения</vt:lpstr>
      <vt:lpstr>PowerPoint Presentation</vt:lpstr>
      <vt:lpstr>Выражения. Операции. Арность. Ассоциативность. Приоритет</vt:lpstr>
      <vt:lpstr>Основные операции</vt:lpstr>
      <vt:lpstr>Стек вычислений (The Evaluation Stack )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PowerPoint Presentation</vt:lpstr>
      <vt:lpstr>Управление потоком выполнения</vt:lpstr>
      <vt:lpstr>Операторы выражения</vt:lpstr>
      <vt:lpstr>Операторы блоки</vt:lpstr>
      <vt:lpstr>Операторы объявления</vt:lpstr>
      <vt:lpstr>Операторы выбора. Оператор if</vt:lpstr>
      <vt:lpstr>Операторы выбора. Оператор if</vt:lpstr>
      <vt:lpstr>Операторы выбора. Оператор if</vt:lpstr>
      <vt:lpstr>Операторы выбора. Оператор switch</vt:lpstr>
      <vt:lpstr>Операторы выбора. Оператор switch</vt:lpstr>
      <vt:lpstr>Операторы циклов while и do</vt:lpstr>
      <vt:lpstr>Операторы циклов. C-Style циклы for</vt:lpstr>
      <vt:lpstr>Операторы циклов. Итерирование по коллекции – цикл foreach</vt:lpstr>
      <vt:lpstr>Операторы break, continue, goto</vt:lpstr>
      <vt:lpstr>Операторы break, continue, goto</vt:lpstr>
      <vt:lpstr>Обработка исключений</vt:lpstr>
      <vt:lpstr>Управление ресурсами</vt:lpstr>
      <vt:lpstr>Блокировка</vt:lpstr>
      <vt:lpstr>Проверяемый и непроверяемый контексты</vt:lpstr>
      <vt:lpstr>PowerPoint Presentation</vt:lpstr>
      <vt:lpstr>Понятие массива</vt:lpstr>
      <vt:lpstr>Создание и инициализация массивов</vt:lpstr>
      <vt:lpstr>Одномерные массивы</vt:lpstr>
      <vt:lpstr>Одномерные массивы</vt:lpstr>
      <vt:lpstr>Многомерные массивы</vt:lpstr>
      <vt:lpstr>Многомерные массивы</vt:lpstr>
      <vt:lpstr>Зубчатые массивы (jagged arrays)</vt:lpstr>
      <vt:lpstr>Зубчатые массивы</vt:lpstr>
      <vt:lpstr>Неявно типизированные массивы</vt:lpstr>
      <vt:lpstr>Ковариантность массивов</vt:lpstr>
      <vt:lpstr>Передача и возврат массивов</vt:lpstr>
      <vt:lpstr>PowerPoint Presentation</vt:lpstr>
      <vt:lpstr>Символы</vt:lpstr>
      <vt:lpstr>Символы</vt:lpstr>
      <vt:lpstr>Создание строки. Строковые литералы</vt:lpstr>
      <vt:lpstr>Строки. Члены класса</vt:lpstr>
      <vt:lpstr>Строки. Члены класса</vt:lpstr>
      <vt:lpstr>Строки. Члены класса</vt:lpstr>
      <vt:lpstr>Строки. Члены класса</vt:lpstr>
      <vt:lpstr>Cтрока  как неизменяемый (immutable) тип</vt:lpstr>
      <vt:lpstr>Cтрока  как неизменяемый тип</vt:lpstr>
      <vt:lpstr>Форматные строки</vt:lpstr>
      <vt:lpstr>Интерполяционные строки (C# 6.0)</vt:lpstr>
      <vt:lpstr>Спецификаторы формата</vt:lpstr>
      <vt:lpstr>Спецификаторы формата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NET.C#.02 Основные программные конструкции C#</dc:title>
  <dc:creator>Anzhelika Kravchuk</dc:creator>
  <cp:lastModifiedBy>Microsoft Office User</cp:lastModifiedBy>
  <cp:revision>1276</cp:revision>
  <cp:lastPrinted>2017-12-19T16:41:56Z</cp:lastPrinted>
  <dcterms:created xsi:type="dcterms:W3CDTF">2008-09-08T12:48:20Z</dcterms:created>
  <dcterms:modified xsi:type="dcterms:W3CDTF">2017-12-19T16:42:05Z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0x010100175146E524073F468C4FC57E5B2789C1</vt:lpwstr>
  </property>
</Properties>
</file>

<file path=docProps/thumbnail.jpeg>
</file>